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782" r:id="rId2"/>
    <p:sldId id="282" r:id="rId3"/>
    <p:sldId id="787" r:id="rId4"/>
    <p:sldId id="788" r:id="rId5"/>
    <p:sldId id="790" r:id="rId6"/>
    <p:sldId id="792" r:id="rId7"/>
    <p:sldId id="791" r:id="rId8"/>
    <p:sldId id="789" r:id="rId9"/>
    <p:sldId id="794" r:id="rId10"/>
    <p:sldId id="795" r:id="rId11"/>
    <p:sldId id="286" r:id="rId12"/>
    <p:sldId id="785" r:id="rId13"/>
    <p:sldId id="793" r:id="rId14"/>
    <p:sldId id="277" r:id="rId15"/>
    <p:sldId id="780" r:id="rId16"/>
    <p:sldId id="292" r:id="rId17"/>
    <p:sldId id="784" r:id="rId18"/>
    <p:sldId id="275" r:id="rId19"/>
    <p:sldId id="786"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4383" autoAdjust="0"/>
  </p:normalViewPr>
  <p:slideViewPr>
    <p:cSldViewPr snapToGrid="0">
      <p:cViewPr varScale="1">
        <p:scale>
          <a:sx n="90" d="100"/>
          <a:sy n="90" d="100"/>
        </p:scale>
        <p:origin x="19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F5706C-3855-43E0-A5DB-C0C409DFC6CD}" type="datetimeFigureOut">
              <a:rPr lang="en-US" smtClean="0"/>
              <a:t>11/13/2025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B115F5-7B72-4AA2-B639-778DAB4C0BAE}" type="slidenum">
              <a:rPr lang="en-US" smtClean="0"/>
              <a:t>‹#›</a:t>
            </a:fld>
            <a:endParaRPr lang="en-US"/>
          </a:p>
        </p:txBody>
      </p:sp>
    </p:spTree>
    <p:extLst>
      <p:ext uri="{BB962C8B-B14F-4D97-AF65-F5344CB8AC3E}">
        <p14:creationId xmlns:p14="http://schemas.microsoft.com/office/powerpoint/2010/main" val="113391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hysicstoday.aip.org/issue/78/1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hysicstoday.aip.org/issue/78/1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Femi is going to finish off what he was showing on Lorentzian fitting, since we ran out of time last time.</a:t>
            </a:r>
          </a:p>
        </p:txBody>
      </p:sp>
      <p:sp>
        <p:nvSpPr>
          <p:cNvPr id="4" name="Slide Number Placeholder 3"/>
          <p:cNvSpPr>
            <a:spLocks noGrp="1"/>
          </p:cNvSpPr>
          <p:nvPr>
            <p:ph type="sldNum" sz="quarter" idx="5"/>
          </p:nvPr>
        </p:nvSpPr>
        <p:spPr/>
        <p:txBody>
          <a:bodyPr/>
          <a:lstStyle/>
          <a:p>
            <a:fld id="{59B115F5-7B72-4AA2-B639-778DAB4C0BAE}" type="slidenum">
              <a:rPr lang="en-US" smtClean="0"/>
              <a:t>2</a:t>
            </a:fld>
            <a:endParaRPr lang="en-US"/>
          </a:p>
        </p:txBody>
      </p:sp>
    </p:spTree>
    <p:extLst>
      <p:ext uri="{BB962C8B-B14F-4D97-AF65-F5344CB8AC3E}">
        <p14:creationId xmlns:p14="http://schemas.microsoft.com/office/powerpoint/2010/main" val="3016796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2257-C8B9-45C3-5885-B6C78F165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4DC72-BE53-23DF-6D4A-637B85231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3C458-BF1C-A92C-D23A-AFA22C153BF8}"/>
              </a:ext>
            </a:extLst>
          </p:cNvPr>
          <p:cNvSpPr>
            <a:spLocks noGrp="1"/>
          </p:cNvSpPr>
          <p:nvPr>
            <p:ph type="body" idx="1"/>
          </p:nvPr>
        </p:nvSpPr>
        <p:spPr/>
        <p:txBody>
          <a:bodyPr/>
          <a:lstStyle/>
          <a:p>
            <a:r>
              <a:rPr lang="en-US" dirty="0"/>
              <a:t>I normally don’t like connecting the dots BUT when I look through the literature for Raman spectra, I do notice that seems to be common practice. Thus, I probably won’t be as </a:t>
            </a:r>
          </a:p>
          <a:p>
            <a:endParaRPr lang="en-US" dirty="0"/>
          </a:p>
          <a:p>
            <a:r>
              <a:rPr lang="en-US" dirty="0"/>
              <a:t>In most data, lines are supposed to mean a trend or at least a guide to the eye. Silly chemists and their having plenty of data. I joke; I love chemists. But, I can tell you a physicist definitely did not set this standard.</a:t>
            </a:r>
          </a:p>
        </p:txBody>
      </p:sp>
      <p:sp>
        <p:nvSpPr>
          <p:cNvPr id="4" name="Slide Number Placeholder 3">
            <a:extLst>
              <a:ext uri="{FF2B5EF4-FFF2-40B4-BE49-F238E27FC236}">
                <a16:creationId xmlns:a16="http://schemas.microsoft.com/office/drawing/2014/main" id="{28180417-A609-05B6-D230-FFF34148AC13}"/>
              </a:ext>
            </a:extLst>
          </p:cNvPr>
          <p:cNvSpPr>
            <a:spLocks noGrp="1"/>
          </p:cNvSpPr>
          <p:nvPr>
            <p:ph type="sldNum" sz="quarter" idx="5"/>
          </p:nvPr>
        </p:nvSpPr>
        <p:spPr/>
        <p:txBody>
          <a:bodyPr/>
          <a:lstStyle/>
          <a:p>
            <a:fld id="{59B115F5-7B72-4AA2-B639-778DAB4C0BAE}" type="slidenum">
              <a:rPr lang="en-US" smtClean="0"/>
              <a:t>13</a:t>
            </a:fld>
            <a:endParaRPr lang="en-US"/>
          </a:p>
        </p:txBody>
      </p:sp>
    </p:spTree>
    <p:extLst>
      <p:ext uri="{BB962C8B-B14F-4D97-AF65-F5344CB8AC3E}">
        <p14:creationId xmlns:p14="http://schemas.microsoft.com/office/powerpoint/2010/main" val="3997996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irises. Do you think they belong in the simple?</a:t>
            </a:r>
          </a:p>
        </p:txBody>
      </p:sp>
      <p:sp>
        <p:nvSpPr>
          <p:cNvPr id="4" name="Slide Number Placeholder 3"/>
          <p:cNvSpPr>
            <a:spLocks noGrp="1"/>
          </p:cNvSpPr>
          <p:nvPr>
            <p:ph type="sldNum" sz="quarter" idx="5"/>
          </p:nvPr>
        </p:nvSpPr>
        <p:spPr/>
        <p:txBody>
          <a:bodyPr/>
          <a:lstStyle/>
          <a:p>
            <a:fld id="{59B115F5-7B72-4AA2-B639-778DAB4C0BAE}" type="slidenum">
              <a:rPr lang="en-US" smtClean="0"/>
              <a:t>14</a:t>
            </a:fld>
            <a:endParaRPr lang="en-US"/>
          </a:p>
        </p:txBody>
      </p:sp>
    </p:spTree>
    <p:extLst>
      <p:ext uri="{BB962C8B-B14F-4D97-AF65-F5344CB8AC3E}">
        <p14:creationId xmlns:p14="http://schemas.microsoft.com/office/powerpoint/2010/main" val="246120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Graphs/setups</a:t>
            </a:r>
          </a:p>
          <a:p>
            <a:endParaRPr lang="en-US" dirty="0"/>
          </a:p>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16</a:t>
            </a:fld>
            <a:endParaRPr lang="en-US"/>
          </a:p>
        </p:txBody>
      </p:sp>
    </p:spTree>
    <p:extLst>
      <p:ext uri="{BB962C8B-B14F-4D97-AF65-F5344CB8AC3E}">
        <p14:creationId xmlns:p14="http://schemas.microsoft.com/office/powerpoint/2010/main" val="117506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this like speed dating except that you are getting practice in talking about your research.</a:t>
            </a:r>
          </a:p>
          <a:p>
            <a:endParaRPr lang="en-US" dirty="0"/>
          </a:p>
          <a:p>
            <a:r>
              <a:rPr lang="en-US" dirty="0"/>
              <a:t>Minimum: 30 minutes</a:t>
            </a:r>
          </a:p>
          <a:p>
            <a:r>
              <a:rPr lang="en-US" dirty="0"/>
              <a:t>I want to do this at least 3 times. I expect each person to take probably not longer than 5 minutes, so each pair could take ~10 minutes. Give reminder at 5 minutes to wrap up and switch to other person. </a:t>
            </a:r>
          </a:p>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17</a:t>
            </a:fld>
            <a:endParaRPr lang="en-US"/>
          </a:p>
        </p:txBody>
      </p:sp>
    </p:spTree>
    <p:extLst>
      <p:ext uri="{BB962C8B-B14F-4D97-AF65-F5344CB8AC3E}">
        <p14:creationId xmlns:p14="http://schemas.microsoft.com/office/powerpoint/2010/main" val="4184771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move?</a:t>
            </a:r>
          </a:p>
        </p:txBody>
      </p:sp>
      <p:sp>
        <p:nvSpPr>
          <p:cNvPr id="4" name="Slide Number Placeholder 3"/>
          <p:cNvSpPr>
            <a:spLocks noGrp="1"/>
          </p:cNvSpPr>
          <p:nvPr>
            <p:ph type="sldNum" sz="quarter" idx="5"/>
          </p:nvPr>
        </p:nvSpPr>
        <p:spPr/>
        <p:txBody>
          <a:bodyPr/>
          <a:lstStyle/>
          <a:p>
            <a:fld id="{59B115F5-7B72-4AA2-B639-778DAB4C0BAE}" type="slidenum">
              <a:rPr lang="en-US" smtClean="0"/>
              <a:t>18</a:t>
            </a:fld>
            <a:endParaRPr lang="en-US"/>
          </a:p>
        </p:txBody>
      </p:sp>
    </p:spTree>
    <p:extLst>
      <p:ext uri="{BB962C8B-B14F-4D97-AF65-F5344CB8AC3E}">
        <p14:creationId xmlns:p14="http://schemas.microsoft.com/office/powerpoint/2010/main" val="228199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some of this to MAAM1 next year</a:t>
            </a:r>
          </a:p>
        </p:txBody>
      </p:sp>
      <p:sp>
        <p:nvSpPr>
          <p:cNvPr id="4" name="Slide Number Placeholder 3"/>
          <p:cNvSpPr>
            <a:spLocks noGrp="1"/>
          </p:cNvSpPr>
          <p:nvPr>
            <p:ph type="sldNum" sz="quarter" idx="5"/>
          </p:nvPr>
        </p:nvSpPr>
        <p:spPr/>
        <p:txBody>
          <a:bodyPr/>
          <a:lstStyle/>
          <a:p>
            <a:fld id="{59B115F5-7B72-4AA2-B639-778DAB4C0BAE}" type="slidenum">
              <a:rPr lang="en-US" smtClean="0"/>
              <a:t>3</a:t>
            </a:fld>
            <a:endParaRPr lang="en-US"/>
          </a:p>
        </p:txBody>
      </p:sp>
    </p:spTree>
    <p:extLst>
      <p:ext uri="{BB962C8B-B14F-4D97-AF65-F5344CB8AC3E}">
        <p14:creationId xmlns:p14="http://schemas.microsoft.com/office/powerpoint/2010/main" val="279105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Move some of this to MAAM1 next year</a:t>
            </a:r>
          </a:p>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4</a:t>
            </a:fld>
            <a:endParaRPr lang="en-US"/>
          </a:p>
        </p:txBody>
      </p:sp>
    </p:spTree>
    <p:extLst>
      <p:ext uri="{BB962C8B-B14F-4D97-AF65-F5344CB8AC3E}">
        <p14:creationId xmlns:p14="http://schemas.microsoft.com/office/powerpoint/2010/main" val="3607903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brain has to link together the colors. It’s just extra work for the reader. This topics isn’t too hard to understand, but what about when it’s something more complicated.</a:t>
            </a:r>
          </a:p>
          <a:p>
            <a:endParaRPr lang="en-US" dirty="0"/>
          </a:p>
          <a:p>
            <a:r>
              <a:rPr lang="en-US" dirty="0"/>
              <a:t>You might be asking, if a magazine doesn’t always get this right, why do I have to bother? I suppose you don’t. However, if you want to become a master communicator, I can show you some tricks.  </a:t>
            </a:r>
            <a:r>
              <a:rPr lang="en-US" dirty="0">
                <a:sym typeface="Wingdings" panose="05000000000000000000" pitchFamily="2" charset="2"/>
              </a:rPr>
              <a:t>  Yes, I totally recognize that I don’t get it right every time. There’s only so much time in the day, and as you’ve seen, perfecting things takes time. You have to decide where best to focus your efforts. It’s not always obvious!</a:t>
            </a:r>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5</a:t>
            </a:fld>
            <a:endParaRPr lang="en-US"/>
          </a:p>
        </p:txBody>
      </p:sp>
    </p:spTree>
    <p:extLst>
      <p:ext uri="{BB962C8B-B14F-4D97-AF65-F5344CB8AC3E}">
        <p14:creationId xmlns:p14="http://schemas.microsoft.com/office/powerpoint/2010/main" val="185275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42A83-11DB-6F3B-D2A3-03CB840A9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C0312-C6D2-F5CE-FF7E-18845B68B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4CEB6-F6EB-CEA9-70A7-C11D8F24872A}"/>
              </a:ext>
            </a:extLst>
          </p:cNvPr>
          <p:cNvSpPr>
            <a:spLocks noGrp="1"/>
          </p:cNvSpPr>
          <p:nvPr>
            <p:ph type="body" idx="1"/>
          </p:nvPr>
        </p:nvSpPr>
        <p:spPr/>
        <p:txBody>
          <a:bodyPr/>
          <a:lstStyle/>
          <a:p>
            <a:r>
              <a:rPr lang="en-US" dirty="0"/>
              <a:t>Note: the font sizes aren’t really to scale. I tried. One was either way too big or way too small. I think it’s ok to not be to scale.</a:t>
            </a:r>
          </a:p>
        </p:txBody>
      </p:sp>
      <p:sp>
        <p:nvSpPr>
          <p:cNvPr id="4" name="Slide Number Placeholder 3">
            <a:extLst>
              <a:ext uri="{FF2B5EF4-FFF2-40B4-BE49-F238E27FC236}">
                <a16:creationId xmlns:a16="http://schemas.microsoft.com/office/drawing/2014/main" id="{85B28F15-FBB9-2A30-B7BF-4DF981DD15BB}"/>
              </a:ext>
            </a:extLst>
          </p:cNvPr>
          <p:cNvSpPr>
            <a:spLocks noGrp="1"/>
          </p:cNvSpPr>
          <p:nvPr>
            <p:ph type="sldNum" sz="quarter" idx="5"/>
          </p:nvPr>
        </p:nvSpPr>
        <p:spPr/>
        <p:txBody>
          <a:bodyPr/>
          <a:lstStyle/>
          <a:p>
            <a:fld id="{59B115F5-7B72-4AA2-B639-778DAB4C0BAE}" type="slidenum">
              <a:rPr lang="en-US" smtClean="0"/>
              <a:t>6</a:t>
            </a:fld>
            <a:endParaRPr lang="en-US"/>
          </a:p>
        </p:txBody>
      </p:sp>
    </p:spTree>
    <p:extLst>
      <p:ext uri="{BB962C8B-B14F-4D97-AF65-F5344CB8AC3E}">
        <p14:creationId xmlns:p14="http://schemas.microsoft.com/office/powerpoint/2010/main" val="3871976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normally don’t like connecting the dots BUT when I look through the literature for Raman spectra, I do notice that seems to be common practice. Thus, I probably won’t be as </a:t>
            </a:r>
          </a:p>
          <a:p>
            <a:endParaRPr lang="en-US" dirty="0"/>
          </a:p>
          <a:p>
            <a:r>
              <a:rPr lang="en-US" dirty="0"/>
              <a:t>In most data, lines are supposed to mean a trend or at least a guide to the eye. Silly chemists and their having plenty of data. I joke; I love chemists. But, I can tell you a physicist definitely did not set this standard.</a:t>
            </a:r>
          </a:p>
        </p:txBody>
      </p:sp>
      <p:sp>
        <p:nvSpPr>
          <p:cNvPr id="4" name="Slide Number Placeholder 3"/>
          <p:cNvSpPr>
            <a:spLocks noGrp="1"/>
          </p:cNvSpPr>
          <p:nvPr>
            <p:ph type="sldNum" sz="quarter" idx="5"/>
          </p:nvPr>
        </p:nvSpPr>
        <p:spPr/>
        <p:txBody>
          <a:bodyPr/>
          <a:lstStyle/>
          <a:p>
            <a:fld id="{59B115F5-7B72-4AA2-B639-778DAB4C0BAE}" type="slidenum">
              <a:rPr lang="en-US" smtClean="0"/>
              <a:t>7</a:t>
            </a:fld>
            <a:endParaRPr lang="en-US"/>
          </a:p>
        </p:txBody>
      </p:sp>
    </p:spTree>
    <p:extLst>
      <p:ext uri="{BB962C8B-B14F-4D97-AF65-F5344CB8AC3E}">
        <p14:creationId xmlns:p14="http://schemas.microsoft.com/office/powerpoint/2010/main" val="20615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not copying the whole article but parts I thought were most important for you to hear. Feel free to go read the rest! </a:t>
            </a:r>
            <a:r>
              <a:rPr lang="en-US" sz="1200" dirty="0">
                <a:hlinkClick r:id="rId3"/>
              </a:rPr>
              <a:t>https://physicstoday.aip.org/issue/78/11</a:t>
            </a:r>
            <a:endParaRPr lang="en-US" sz="1200" dirty="0"/>
          </a:p>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8</a:t>
            </a:fld>
            <a:endParaRPr lang="en-US"/>
          </a:p>
        </p:txBody>
      </p:sp>
    </p:spTree>
    <p:extLst>
      <p:ext uri="{BB962C8B-B14F-4D97-AF65-F5344CB8AC3E}">
        <p14:creationId xmlns:p14="http://schemas.microsoft.com/office/powerpoint/2010/main" val="3817913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Probably move this to earlier in the class, maybe MAAM1. Put it here because it JUST was published! </a:t>
            </a:r>
            <a:r>
              <a:rPr lang="en-US" sz="1200" dirty="0">
                <a:hlinkClick r:id="rId3"/>
              </a:rPr>
              <a:t>https://physicstoday.aip.org/issue/78/11</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59B115F5-7B72-4AA2-B639-778DAB4C0BAE}" type="slidenum">
              <a:rPr lang="en-US" smtClean="0"/>
              <a:t>9</a:t>
            </a:fld>
            <a:endParaRPr lang="en-US"/>
          </a:p>
        </p:txBody>
      </p:sp>
    </p:spTree>
    <p:extLst>
      <p:ext uri="{BB962C8B-B14F-4D97-AF65-F5344CB8AC3E}">
        <p14:creationId xmlns:p14="http://schemas.microsoft.com/office/powerpoint/2010/main" val="344479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Undergrads tend to ask more basic questions and sometimes that’s super helpful to putting things into perspective!</a:t>
            </a:r>
          </a:p>
        </p:txBody>
      </p:sp>
      <p:sp>
        <p:nvSpPr>
          <p:cNvPr id="4" name="Slide Number Placeholder 3"/>
          <p:cNvSpPr>
            <a:spLocks noGrp="1"/>
          </p:cNvSpPr>
          <p:nvPr>
            <p:ph type="sldNum" sz="quarter" idx="5"/>
          </p:nvPr>
        </p:nvSpPr>
        <p:spPr/>
        <p:txBody>
          <a:bodyPr/>
          <a:lstStyle/>
          <a:p>
            <a:fld id="{59B115F5-7B72-4AA2-B639-778DAB4C0BAE}" type="slidenum">
              <a:rPr lang="en-US" smtClean="0"/>
              <a:t>12</a:t>
            </a:fld>
            <a:endParaRPr lang="en-US"/>
          </a:p>
        </p:txBody>
      </p:sp>
    </p:spTree>
    <p:extLst>
      <p:ext uri="{BB962C8B-B14F-4D97-AF65-F5344CB8AC3E}">
        <p14:creationId xmlns:p14="http://schemas.microsoft.com/office/powerpoint/2010/main" val="250676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60951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253779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69786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6FB51-C4E2-46C4-8736-9E296C1F461D}"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57732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6FB51-C4E2-46C4-8736-9E296C1F461D}"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06842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D6FB51-C4E2-46C4-8736-9E296C1F461D}"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9173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D6FB51-C4E2-46C4-8736-9E296C1F461D}" type="datetimeFigureOut">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415519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D6FB51-C4E2-46C4-8736-9E296C1F461D}"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87369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6FB51-C4E2-46C4-8736-9E296C1F461D}" type="datetimeFigureOut">
              <a:rPr lang="en-US" smtClean="0"/>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189816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6FB51-C4E2-46C4-8736-9E296C1F461D}"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209671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6FB51-C4E2-46C4-8736-9E296C1F461D}"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CCAD0-C67F-47F5-977E-BE682A61C318}" type="slidenum">
              <a:rPr lang="en-US" smtClean="0"/>
              <a:t>‹#›</a:t>
            </a:fld>
            <a:endParaRPr lang="en-US"/>
          </a:p>
        </p:txBody>
      </p:sp>
    </p:spTree>
    <p:extLst>
      <p:ext uri="{BB962C8B-B14F-4D97-AF65-F5344CB8AC3E}">
        <p14:creationId xmlns:p14="http://schemas.microsoft.com/office/powerpoint/2010/main" val="91201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D6FB51-C4E2-46C4-8736-9E296C1F461D}" type="datetimeFigureOut">
              <a:rPr lang="en-US" smtClean="0"/>
              <a:t>11/13/2025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CCAD0-C67F-47F5-977E-BE682A61C318}" type="slidenum">
              <a:rPr lang="en-US" smtClean="0"/>
              <a:t>‹#›</a:t>
            </a:fld>
            <a:endParaRPr lang="en-US"/>
          </a:p>
        </p:txBody>
      </p:sp>
    </p:spTree>
    <p:extLst>
      <p:ext uri="{BB962C8B-B14F-4D97-AF65-F5344CB8AC3E}">
        <p14:creationId xmlns:p14="http://schemas.microsoft.com/office/powerpoint/2010/main" val="2404048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physicstoday.aip.org/issue/78/11"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254A06-CABA-6642-7858-70FD60A2F30A}"/>
              </a:ext>
            </a:extLst>
          </p:cNvPr>
          <p:cNvPicPr>
            <a:picLocks noChangeAspect="1"/>
          </p:cNvPicPr>
          <p:nvPr/>
        </p:nvPicPr>
        <p:blipFill>
          <a:blip r:embed="rId2"/>
          <a:stretch>
            <a:fillRect/>
          </a:stretch>
        </p:blipFill>
        <p:spPr>
          <a:xfrm>
            <a:off x="3171657" y="623001"/>
            <a:ext cx="5972343" cy="6043613"/>
          </a:xfrm>
          <a:prstGeom prst="rect">
            <a:avLst/>
          </a:prstGeom>
        </p:spPr>
      </p:pic>
      <p:sp>
        <p:nvSpPr>
          <p:cNvPr id="6" name="Title 5">
            <a:extLst>
              <a:ext uri="{FF2B5EF4-FFF2-40B4-BE49-F238E27FC236}">
                <a16:creationId xmlns:a16="http://schemas.microsoft.com/office/drawing/2014/main" id="{A6AC8163-EEC5-0073-3C4A-846DE9F85D1F}"/>
              </a:ext>
            </a:extLst>
          </p:cNvPr>
          <p:cNvSpPr>
            <a:spLocks noGrp="1"/>
          </p:cNvSpPr>
          <p:nvPr>
            <p:ph type="title"/>
          </p:nvPr>
        </p:nvSpPr>
        <p:spPr>
          <a:xfrm>
            <a:off x="0" y="-7018"/>
            <a:ext cx="9144000" cy="821405"/>
          </a:xfrm>
        </p:spPr>
        <p:txBody>
          <a:bodyPr>
            <a:normAutofit/>
          </a:bodyPr>
          <a:lstStyle/>
          <a:p>
            <a:pPr algn="ctr"/>
            <a:r>
              <a:rPr lang="en-US" sz="3200" dirty="0"/>
              <a:t>Sign up for end of semester interviews</a:t>
            </a:r>
          </a:p>
        </p:txBody>
      </p:sp>
      <p:sp>
        <p:nvSpPr>
          <p:cNvPr id="7" name="TextBox 6">
            <a:extLst>
              <a:ext uri="{FF2B5EF4-FFF2-40B4-BE49-F238E27FC236}">
                <a16:creationId xmlns:a16="http://schemas.microsoft.com/office/drawing/2014/main" id="{0E7DE05E-9BA7-145F-FFC4-FC6DE17C1BDC}"/>
              </a:ext>
            </a:extLst>
          </p:cNvPr>
          <p:cNvSpPr txBox="1"/>
          <p:nvPr/>
        </p:nvSpPr>
        <p:spPr>
          <a:xfrm>
            <a:off x="246126" y="814387"/>
            <a:ext cx="2679405" cy="5632311"/>
          </a:xfrm>
          <a:prstGeom prst="rect">
            <a:avLst/>
          </a:prstGeom>
          <a:noFill/>
        </p:spPr>
        <p:txBody>
          <a:bodyPr wrap="square" rtlCol="0">
            <a:spAutoFit/>
          </a:bodyPr>
          <a:lstStyle/>
          <a:p>
            <a:pPr algn="ctr"/>
            <a:r>
              <a:rPr lang="en-US" dirty="0"/>
              <a:t>Extra credit points added to end of semester abstracts</a:t>
            </a:r>
          </a:p>
          <a:p>
            <a:pPr algn="ctr"/>
            <a:endParaRPr lang="en-US" dirty="0"/>
          </a:p>
          <a:p>
            <a:pPr algn="ctr"/>
            <a:r>
              <a:rPr lang="en-US" dirty="0"/>
              <a:t>December 8-12, request other date/time if needed</a:t>
            </a:r>
          </a:p>
          <a:p>
            <a:pPr algn="ctr"/>
            <a:endParaRPr lang="en-US" dirty="0"/>
          </a:p>
          <a:p>
            <a:pPr algn="ctr"/>
            <a:r>
              <a:rPr lang="en-US" dirty="0"/>
              <a:t>You may do EVEN if you didn’t do the interview at the beginning of the semester. </a:t>
            </a:r>
          </a:p>
          <a:p>
            <a:pPr algn="ctr"/>
            <a:endParaRPr lang="en-US" dirty="0"/>
          </a:p>
          <a:p>
            <a:pPr algn="ctr"/>
            <a:r>
              <a:rPr lang="en-US" dirty="0"/>
              <a:t>You’ll be asked a little bit about yourself, things you liked in the class, and things you think could be improved. </a:t>
            </a:r>
          </a:p>
          <a:p>
            <a:pPr algn="ctr"/>
            <a:endParaRPr lang="en-US" dirty="0"/>
          </a:p>
          <a:p>
            <a:pPr algn="ctr"/>
            <a:r>
              <a:rPr lang="en-US" dirty="0"/>
              <a:t>I will not know who said what.</a:t>
            </a:r>
          </a:p>
        </p:txBody>
      </p:sp>
    </p:spTree>
    <p:extLst>
      <p:ext uri="{BB962C8B-B14F-4D97-AF65-F5344CB8AC3E}">
        <p14:creationId xmlns:p14="http://schemas.microsoft.com/office/powerpoint/2010/main" val="235862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E0AD8-75FB-2190-D154-D5E1A96756A4}"/>
              </a:ext>
            </a:extLst>
          </p:cNvPr>
          <p:cNvSpPr>
            <a:spLocks noGrp="1"/>
          </p:cNvSpPr>
          <p:nvPr>
            <p:ph type="title"/>
          </p:nvPr>
        </p:nvSpPr>
        <p:spPr>
          <a:xfrm>
            <a:off x="628650" y="35656"/>
            <a:ext cx="7886700" cy="1043846"/>
          </a:xfrm>
        </p:spPr>
        <p:txBody>
          <a:bodyPr/>
          <a:lstStyle/>
          <a:p>
            <a:pPr algn="ctr"/>
            <a:r>
              <a:rPr lang="en-US" dirty="0"/>
              <a:t>Some nice examples included</a:t>
            </a:r>
          </a:p>
        </p:txBody>
      </p:sp>
      <p:pic>
        <p:nvPicPr>
          <p:cNvPr id="4" name="Picture 3">
            <a:extLst>
              <a:ext uri="{FF2B5EF4-FFF2-40B4-BE49-F238E27FC236}">
                <a16:creationId xmlns:a16="http://schemas.microsoft.com/office/drawing/2014/main" id="{DEF42742-5C56-CB21-11CF-81AD5EDB88DA}"/>
              </a:ext>
            </a:extLst>
          </p:cNvPr>
          <p:cNvPicPr>
            <a:picLocks noChangeAspect="1"/>
          </p:cNvPicPr>
          <p:nvPr/>
        </p:nvPicPr>
        <p:blipFill>
          <a:blip r:embed="rId2"/>
          <a:stretch>
            <a:fillRect/>
          </a:stretch>
        </p:blipFill>
        <p:spPr>
          <a:xfrm>
            <a:off x="0" y="1003172"/>
            <a:ext cx="9150308" cy="3314828"/>
          </a:xfrm>
          <a:prstGeom prst="rect">
            <a:avLst/>
          </a:prstGeom>
        </p:spPr>
      </p:pic>
      <p:cxnSp>
        <p:nvCxnSpPr>
          <p:cNvPr id="6" name="Straight Connector 5">
            <a:extLst>
              <a:ext uri="{FF2B5EF4-FFF2-40B4-BE49-F238E27FC236}">
                <a16:creationId xmlns:a16="http://schemas.microsoft.com/office/drawing/2014/main" id="{F80DB014-0E25-5B66-47BF-54E7403AAAE0}"/>
              </a:ext>
            </a:extLst>
          </p:cNvPr>
          <p:cNvCxnSpPr/>
          <p:nvPr/>
        </p:nvCxnSpPr>
        <p:spPr>
          <a:xfrm>
            <a:off x="1981200" y="4000500"/>
            <a:ext cx="2311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3CB894B2-B023-E716-348A-788317C9E896}"/>
              </a:ext>
            </a:extLst>
          </p:cNvPr>
          <p:cNvCxnSpPr>
            <a:cxnSpLocks/>
          </p:cNvCxnSpPr>
          <p:nvPr/>
        </p:nvCxnSpPr>
        <p:spPr>
          <a:xfrm>
            <a:off x="88900" y="4229100"/>
            <a:ext cx="42037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8663BDC-4683-B038-2032-5A03326E2700}"/>
              </a:ext>
            </a:extLst>
          </p:cNvPr>
          <p:cNvCxnSpPr>
            <a:cxnSpLocks/>
          </p:cNvCxnSpPr>
          <p:nvPr/>
        </p:nvCxnSpPr>
        <p:spPr>
          <a:xfrm>
            <a:off x="4813300" y="1384300"/>
            <a:ext cx="18669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DB4DFB7-3F56-62B3-82C2-F6732E7D9ACE}"/>
              </a:ext>
            </a:extLst>
          </p:cNvPr>
          <p:cNvCxnSpPr>
            <a:cxnSpLocks/>
          </p:cNvCxnSpPr>
          <p:nvPr/>
        </p:nvCxnSpPr>
        <p:spPr>
          <a:xfrm>
            <a:off x="6159500" y="2501900"/>
            <a:ext cx="1219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19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24DB760-EBC0-C3D9-BA58-88BB00182DC1}"/>
              </a:ext>
            </a:extLst>
          </p:cNvPr>
          <p:cNvPicPr>
            <a:picLocks noChangeAspect="1"/>
          </p:cNvPicPr>
          <p:nvPr/>
        </p:nvPicPr>
        <p:blipFill>
          <a:blip r:embed="rId2"/>
          <a:stretch>
            <a:fillRect/>
          </a:stretch>
        </p:blipFill>
        <p:spPr>
          <a:xfrm>
            <a:off x="30480" y="1309890"/>
            <a:ext cx="9144000" cy="5396459"/>
          </a:xfrm>
          <a:prstGeom prst="rect">
            <a:avLst/>
          </a:prstGeom>
        </p:spPr>
      </p:pic>
      <p:sp>
        <p:nvSpPr>
          <p:cNvPr id="10" name="Rectangle 9">
            <a:extLst>
              <a:ext uri="{FF2B5EF4-FFF2-40B4-BE49-F238E27FC236}">
                <a16:creationId xmlns:a16="http://schemas.microsoft.com/office/drawing/2014/main" id="{F714B30A-614A-0AC3-5700-DA5C6D2D3C92}"/>
              </a:ext>
            </a:extLst>
          </p:cNvPr>
          <p:cNvSpPr/>
          <p:nvPr/>
        </p:nvSpPr>
        <p:spPr>
          <a:xfrm>
            <a:off x="-30482" y="5163464"/>
            <a:ext cx="9144002" cy="36933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36F8133-6C87-A43A-054C-6DC161CC53ED}"/>
              </a:ext>
            </a:extLst>
          </p:cNvPr>
          <p:cNvSpPr txBox="1"/>
          <p:nvPr/>
        </p:nvSpPr>
        <p:spPr>
          <a:xfrm>
            <a:off x="7041374" y="5511052"/>
            <a:ext cx="2407920" cy="338554"/>
          </a:xfrm>
          <a:prstGeom prst="rect">
            <a:avLst/>
          </a:prstGeom>
          <a:noFill/>
        </p:spPr>
        <p:txBody>
          <a:bodyPr wrap="square" rtlCol="0">
            <a:spAutoFit/>
          </a:bodyPr>
          <a:lstStyle/>
          <a:p>
            <a:r>
              <a:rPr lang="en-US" sz="1600" b="1" dirty="0">
                <a:solidFill>
                  <a:srgbClr val="FF0000"/>
                </a:solidFill>
              </a:rPr>
              <a:t>Printed copy please</a:t>
            </a:r>
          </a:p>
        </p:txBody>
      </p:sp>
      <p:sp>
        <p:nvSpPr>
          <p:cNvPr id="13" name="Title 8">
            <a:extLst>
              <a:ext uri="{FF2B5EF4-FFF2-40B4-BE49-F238E27FC236}">
                <a16:creationId xmlns:a16="http://schemas.microsoft.com/office/drawing/2014/main" id="{99F1FBD4-FF8B-EEDC-C31C-823D3041307E}"/>
              </a:ext>
            </a:extLst>
          </p:cNvPr>
          <p:cNvSpPr>
            <a:spLocks noGrp="1"/>
          </p:cNvSpPr>
          <p:nvPr>
            <p:ph type="title"/>
          </p:nvPr>
        </p:nvSpPr>
        <p:spPr>
          <a:xfrm>
            <a:off x="0" y="157788"/>
            <a:ext cx="9144002" cy="923330"/>
          </a:xfrm>
        </p:spPr>
        <p:txBody>
          <a:bodyPr>
            <a:normAutofit fontScale="90000"/>
          </a:bodyPr>
          <a:lstStyle/>
          <a:p>
            <a:pPr algn="ctr"/>
            <a:r>
              <a:rPr lang="en-US" b="1" dirty="0">
                <a:solidFill>
                  <a:srgbClr val="7030A0"/>
                </a:solidFill>
              </a:rPr>
              <a:t>Now we focus more on communication</a:t>
            </a:r>
            <a:endParaRPr lang="en-US" dirty="0">
              <a:solidFill>
                <a:srgbClr val="7030A0"/>
              </a:solidFill>
            </a:endParaRPr>
          </a:p>
        </p:txBody>
      </p:sp>
    </p:spTree>
    <p:extLst>
      <p:ext uri="{BB962C8B-B14F-4D97-AF65-F5344CB8AC3E}">
        <p14:creationId xmlns:p14="http://schemas.microsoft.com/office/powerpoint/2010/main" val="133521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fferent Perspectives on Life ...">
            <a:extLst>
              <a:ext uri="{FF2B5EF4-FFF2-40B4-BE49-F238E27FC236}">
                <a16:creationId xmlns:a16="http://schemas.microsoft.com/office/drawing/2014/main" id="{DFD4E503-C7DB-39A8-CA99-DFB353FEA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363" y="3522923"/>
            <a:ext cx="1843641" cy="15846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F53DA1-0D41-FCB7-043E-E817D5E26A93}"/>
              </a:ext>
            </a:extLst>
          </p:cNvPr>
          <p:cNvSpPr>
            <a:spLocks noGrp="1"/>
          </p:cNvSpPr>
          <p:nvPr>
            <p:ph type="title"/>
          </p:nvPr>
        </p:nvSpPr>
        <p:spPr>
          <a:xfrm>
            <a:off x="245875" y="2736192"/>
            <a:ext cx="8515350" cy="1325563"/>
          </a:xfrm>
        </p:spPr>
        <p:txBody>
          <a:bodyPr>
            <a:normAutofit fontScale="90000"/>
          </a:bodyPr>
          <a:lstStyle/>
          <a:p>
            <a:r>
              <a:rPr lang="en-US" dirty="0"/>
              <a:t>I am going to look at your graphs/setups differently than your classmates. I have assisted in helping you think about your stories, so I know what you are trying to communicate. Your peers may not. That’s a useful perspective, because the random paper reader will not know your goal as well.</a:t>
            </a:r>
            <a:br>
              <a:rPr lang="en-US" dirty="0"/>
            </a:br>
            <a:br>
              <a:rPr lang="en-US" dirty="0"/>
            </a:br>
            <a:r>
              <a:rPr lang="en-US" dirty="0"/>
              <a:t>Thus, peer feedback is ALSO helpful, as it provides a different perspective. </a:t>
            </a:r>
            <a:br>
              <a:rPr lang="en-US" dirty="0"/>
            </a:br>
            <a:r>
              <a:rPr lang="en-US" sz="3600" dirty="0"/>
              <a:t>An unbiased opinion is helpful! Part of why working with undergrads is useful.</a:t>
            </a:r>
            <a:endParaRPr lang="en-US" dirty="0"/>
          </a:p>
        </p:txBody>
      </p:sp>
    </p:spTree>
    <p:extLst>
      <p:ext uri="{BB962C8B-B14F-4D97-AF65-F5344CB8AC3E}">
        <p14:creationId xmlns:p14="http://schemas.microsoft.com/office/powerpoint/2010/main" val="243606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18027-2925-B4DF-39E4-449870EDD4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9F473-0C40-A189-F6AA-8D86B54D2847}"/>
              </a:ext>
            </a:extLst>
          </p:cNvPr>
          <p:cNvSpPr>
            <a:spLocks noGrp="1"/>
          </p:cNvSpPr>
          <p:nvPr>
            <p:ph type="title"/>
          </p:nvPr>
        </p:nvSpPr>
        <p:spPr>
          <a:xfrm>
            <a:off x="158751" y="311637"/>
            <a:ext cx="7886700" cy="708007"/>
          </a:xfrm>
        </p:spPr>
        <p:txBody>
          <a:bodyPr>
            <a:normAutofit fontScale="90000"/>
          </a:bodyPr>
          <a:lstStyle/>
          <a:p>
            <a:pPr algn="ctr"/>
            <a:r>
              <a:rPr lang="en-US" dirty="0"/>
              <a:t>Examples of what kinds of guidance you might give</a:t>
            </a:r>
          </a:p>
        </p:txBody>
      </p:sp>
      <p:grpSp>
        <p:nvGrpSpPr>
          <p:cNvPr id="12" name="Group 11">
            <a:extLst>
              <a:ext uri="{FF2B5EF4-FFF2-40B4-BE49-F238E27FC236}">
                <a16:creationId xmlns:a16="http://schemas.microsoft.com/office/drawing/2014/main" id="{AEBC070D-53B5-E0DD-1A70-5F5CF7A10754}"/>
              </a:ext>
            </a:extLst>
          </p:cNvPr>
          <p:cNvGrpSpPr/>
          <p:nvPr/>
        </p:nvGrpSpPr>
        <p:grpSpPr>
          <a:xfrm>
            <a:off x="3732212" y="1338999"/>
            <a:ext cx="5411788" cy="3811587"/>
            <a:chOff x="3762375" y="1902527"/>
            <a:chExt cx="5411788" cy="3811587"/>
          </a:xfrm>
        </p:grpSpPr>
        <p:pic>
          <p:nvPicPr>
            <p:cNvPr id="3" name="Picture 6">
              <a:extLst>
                <a:ext uri="{FF2B5EF4-FFF2-40B4-BE49-F238E27FC236}">
                  <a16:creationId xmlns:a16="http://schemas.microsoft.com/office/drawing/2014/main" id="{118330D1-45B0-21EC-48CC-730BA1744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550" y="1902527"/>
              <a:ext cx="512445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a:extLst>
                <a:ext uri="{FF2B5EF4-FFF2-40B4-BE49-F238E27FC236}">
                  <a16:creationId xmlns:a16="http://schemas.microsoft.com/office/drawing/2014/main" id="{534C7878-2D07-0036-D7D0-EAF14BFE8F3F}"/>
                </a:ext>
              </a:extLst>
            </p:cNvPr>
            <p:cNvSpPr txBox="1">
              <a:spLocks noChangeArrowheads="1"/>
            </p:cNvSpPr>
            <p:nvPr/>
          </p:nvSpPr>
          <p:spPr bwMode="auto">
            <a:xfrm>
              <a:off x="7761288" y="4821939"/>
              <a:ext cx="141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latin typeface="Comic Sans MS" panose="030F0702030302020204" pitchFamily="66" charset="0"/>
                </a:rPr>
                <a:t>Raw data</a:t>
              </a:r>
            </a:p>
          </p:txBody>
        </p:sp>
        <p:sp>
          <p:nvSpPr>
            <p:cNvPr id="5" name="TextBox 7">
              <a:extLst>
                <a:ext uri="{FF2B5EF4-FFF2-40B4-BE49-F238E27FC236}">
                  <a16:creationId xmlns:a16="http://schemas.microsoft.com/office/drawing/2014/main" id="{A4158689-EB3C-E4A8-72C5-E98B6363B62E}"/>
                </a:ext>
              </a:extLst>
            </p:cNvPr>
            <p:cNvSpPr txBox="1">
              <a:spLocks noChangeArrowheads="1"/>
            </p:cNvSpPr>
            <p:nvPr/>
          </p:nvSpPr>
          <p:spPr bwMode="auto">
            <a:xfrm>
              <a:off x="4832350" y="4161539"/>
              <a:ext cx="141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rgbClr val="37A537"/>
                  </a:solidFill>
                  <a:latin typeface="Comic Sans MS" panose="030F0702030302020204" pitchFamily="66" charset="0"/>
                </a:rPr>
                <a:t>Silicon substrate</a:t>
              </a:r>
            </a:p>
          </p:txBody>
        </p:sp>
        <p:sp>
          <p:nvSpPr>
            <p:cNvPr id="6" name="TextBox 8">
              <a:extLst>
                <a:ext uri="{FF2B5EF4-FFF2-40B4-BE49-F238E27FC236}">
                  <a16:creationId xmlns:a16="http://schemas.microsoft.com/office/drawing/2014/main" id="{92635379-DCEC-DF2A-95AB-E875107510D2}"/>
                </a:ext>
              </a:extLst>
            </p:cNvPr>
            <p:cNvSpPr txBox="1">
              <a:spLocks noChangeArrowheads="1"/>
            </p:cNvSpPr>
            <p:nvPr/>
          </p:nvSpPr>
          <p:spPr bwMode="auto">
            <a:xfrm>
              <a:off x="5465763" y="2248602"/>
              <a:ext cx="1412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rgbClr val="247AB6"/>
                  </a:solidFill>
                  <a:latin typeface="Comic Sans MS" panose="030F0702030302020204" pitchFamily="66" charset="0"/>
                </a:rPr>
                <a:t>Highly oxidized device on Si</a:t>
              </a:r>
            </a:p>
          </p:txBody>
        </p:sp>
        <p:sp>
          <p:nvSpPr>
            <p:cNvPr id="7" name="TextBox 9">
              <a:extLst>
                <a:ext uri="{FF2B5EF4-FFF2-40B4-BE49-F238E27FC236}">
                  <a16:creationId xmlns:a16="http://schemas.microsoft.com/office/drawing/2014/main" id="{48115238-BB02-F7A3-6D8F-C523DEDB45DE}"/>
                </a:ext>
              </a:extLst>
            </p:cNvPr>
            <p:cNvSpPr txBox="1">
              <a:spLocks noChangeArrowheads="1"/>
            </p:cNvSpPr>
            <p:nvPr/>
          </p:nvSpPr>
          <p:spPr bwMode="auto">
            <a:xfrm>
              <a:off x="4214813" y="2089852"/>
              <a:ext cx="1414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rgbClr val="FF8316"/>
                  </a:solidFill>
                  <a:latin typeface="Comic Sans MS" panose="030F0702030302020204" pitchFamily="66" charset="0"/>
                </a:rPr>
                <a:t>Less oxidized device on Si</a:t>
              </a:r>
            </a:p>
          </p:txBody>
        </p:sp>
        <p:cxnSp>
          <p:nvCxnSpPr>
            <p:cNvPr id="8" name="Straight Arrow Connector 7">
              <a:extLst>
                <a:ext uri="{FF2B5EF4-FFF2-40B4-BE49-F238E27FC236}">
                  <a16:creationId xmlns:a16="http://schemas.microsoft.com/office/drawing/2014/main" id="{D84E69F0-C5E2-8A51-A4FE-DF8673255009}"/>
                </a:ext>
              </a:extLst>
            </p:cNvPr>
            <p:cNvCxnSpPr/>
            <p:nvPr/>
          </p:nvCxnSpPr>
          <p:spPr>
            <a:xfrm flipH="1">
              <a:off x="5791200" y="3161414"/>
              <a:ext cx="152400" cy="457200"/>
            </a:xfrm>
            <a:prstGeom prst="straightConnector1">
              <a:avLst/>
            </a:prstGeom>
            <a:ln>
              <a:solidFill>
                <a:srgbClr val="247AB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8998744-58B9-54CC-67B7-C0C1F72E2DC1}"/>
                </a:ext>
              </a:extLst>
            </p:cNvPr>
            <p:cNvCxnSpPr/>
            <p:nvPr/>
          </p:nvCxnSpPr>
          <p:spPr>
            <a:xfrm>
              <a:off x="5105400" y="2932814"/>
              <a:ext cx="76200" cy="152400"/>
            </a:xfrm>
            <a:prstGeom prst="straightConnector1">
              <a:avLst/>
            </a:prstGeom>
            <a:ln>
              <a:solidFill>
                <a:srgbClr val="FF831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9B0E61-CCFD-4554-EF3D-A65DF0FA3783}"/>
                </a:ext>
              </a:extLst>
            </p:cNvPr>
            <p:cNvSpPr txBox="1"/>
            <p:nvPr/>
          </p:nvSpPr>
          <p:spPr>
            <a:xfrm rot="16200000">
              <a:off x="2804319" y="3206658"/>
              <a:ext cx="2286000" cy="369888"/>
            </a:xfrm>
            <a:prstGeom prst="rect">
              <a:avLst/>
            </a:prstGeom>
            <a:solidFill>
              <a:schemeClr val="bg1"/>
            </a:solidFill>
          </p:spPr>
          <p:txBody>
            <a:bodyPr>
              <a:spAutoFit/>
            </a:bodyPr>
            <a:lstStyle/>
            <a:p>
              <a:pPr>
                <a:defRPr/>
              </a:pPr>
              <a:r>
                <a:rPr lang="en-US" b="1" dirty="0">
                  <a:latin typeface="+mj-lt"/>
                </a:rPr>
                <a:t>Intensity (</a:t>
              </a:r>
              <a:r>
                <a:rPr lang="en-US" b="1" dirty="0" err="1">
                  <a:latin typeface="+mj-lt"/>
                </a:rPr>
                <a:t>a.u</a:t>
              </a:r>
              <a:r>
                <a:rPr lang="en-US" b="1" dirty="0">
                  <a:latin typeface="+mj-lt"/>
                </a:rPr>
                <a:t>.)</a:t>
              </a:r>
            </a:p>
          </p:txBody>
        </p:sp>
        <p:sp>
          <p:nvSpPr>
            <p:cNvPr id="11" name="TextBox 10">
              <a:extLst>
                <a:ext uri="{FF2B5EF4-FFF2-40B4-BE49-F238E27FC236}">
                  <a16:creationId xmlns:a16="http://schemas.microsoft.com/office/drawing/2014/main" id="{F2BEDBC9-6091-94C6-9869-F59384FF0B8F}"/>
                </a:ext>
              </a:extLst>
            </p:cNvPr>
            <p:cNvSpPr txBox="1"/>
            <p:nvPr/>
          </p:nvSpPr>
          <p:spPr>
            <a:xfrm>
              <a:off x="5562600" y="5344227"/>
              <a:ext cx="2287588" cy="369887"/>
            </a:xfrm>
            <a:prstGeom prst="rect">
              <a:avLst/>
            </a:prstGeom>
            <a:solidFill>
              <a:schemeClr val="bg1"/>
            </a:solidFill>
          </p:spPr>
          <p:txBody>
            <a:bodyPr>
              <a:spAutoFit/>
            </a:bodyPr>
            <a:lstStyle/>
            <a:p>
              <a:pPr>
                <a:defRPr/>
              </a:pPr>
              <a:r>
                <a:rPr lang="en-US" b="1" dirty="0">
                  <a:latin typeface="+mj-lt"/>
                </a:rPr>
                <a:t>Raman Shift (cm</a:t>
              </a:r>
              <a:r>
                <a:rPr lang="en-US" b="1" baseline="30000" dirty="0">
                  <a:latin typeface="+mj-lt"/>
                </a:rPr>
                <a:t>-1</a:t>
              </a:r>
              <a:r>
                <a:rPr lang="en-US" b="1" dirty="0">
                  <a:latin typeface="+mj-lt"/>
                </a:rPr>
                <a:t>)</a:t>
              </a:r>
            </a:p>
          </p:txBody>
        </p:sp>
      </p:grpSp>
      <p:sp>
        <p:nvSpPr>
          <p:cNvPr id="13" name="Rectangle 12">
            <a:extLst>
              <a:ext uri="{FF2B5EF4-FFF2-40B4-BE49-F238E27FC236}">
                <a16:creationId xmlns:a16="http://schemas.microsoft.com/office/drawing/2014/main" id="{B7BFBF7E-879C-122C-4263-AB5E8DED26E3}"/>
              </a:ext>
            </a:extLst>
          </p:cNvPr>
          <p:cNvSpPr/>
          <p:nvPr/>
        </p:nvSpPr>
        <p:spPr>
          <a:xfrm>
            <a:off x="5913437" y="1004591"/>
            <a:ext cx="1593149" cy="511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C36F234-FF9D-EEB9-0723-0811EB9F2CFB}"/>
              </a:ext>
            </a:extLst>
          </p:cNvPr>
          <p:cNvSpPr txBox="1"/>
          <p:nvPr/>
        </p:nvSpPr>
        <p:spPr>
          <a:xfrm>
            <a:off x="5319343" y="912796"/>
            <a:ext cx="2789976" cy="646331"/>
          </a:xfrm>
          <a:prstGeom prst="rect">
            <a:avLst/>
          </a:prstGeom>
          <a:noFill/>
        </p:spPr>
        <p:txBody>
          <a:bodyPr wrap="square" rtlCol="0">
            <a:spAutoFit/>
          </a:bodyPr>
          <a:lstStyle/>
          <a:p>
            <a:pPr algn="ctr"/>
            <a:r>
              <a:rPr lang="en-US" dirty="0"/>
              <a:t>Slightly better</a:t>
            </a:r>
          </a:p>
          <a:p>
            <a:pPr algn="ctr"/>
            <a:r>
              <a:rPr lang="en-US" dirty="0"/>
              <a:t>Fine for the lab notebook</a:t>
            </a:r>
          </a:p>
        </p:txBody>
      </p:sp>
      <p:sp>
        <p:nvSpPr>
          <p:cNvPr id="15" name="TextBox 14">
            <a:extLst>
              <a:ext uri="{FF2B5EF4-FFF2-40B4-BE49-F238E27FC236}">
                <a16:creationId xmlns:a16="http://schemas.microsoft.com/office/drawing/2014/main" id="{75D8AD74-A894-BD45-C4BC-FE96DE54AF42}"/>
              </a:ext>
            </a:extLst>
          </p:cNvPr>
          <p:cNvSpPr txBox="1"/>
          <p:nvPr/>
        </p:nvSpPr>
        <p:spPr>
          <a:xfrm>
            <a:off x="1" y="1338999"/>
            <a:ext cx="3611564" cy="4539704"/>
          </a:xfrm>
          <a:prstGeom prst="rect">
            <a:avLst/>
          </a:prstGeom>
          <a:noFill/>
        </p:spPr>
        <p:txBody>
          <a:bodyPr wrap="square" rtlCol="0">
            <a:spAutoFit/>
          </a:bodyPr>
          <a:lstStyle/>
          <a:p>
            <a:pPr algn="ctr">
              <a:spcAft>
                <a:spcPts val="500"/>
              </a:spcAft>
            </a:pPr>
            <a:r>
              <a:rPr lang="en-US" sz="2400" dirty="0"/>
              <a:t>To make publishable: </a:t>
            </a:r>
          </a:p>
          <a:p>
            <a:pPr marL="285750" indent="-285750" algn="ctr">
              <a:spcAft>
                <a:spcPts val="500"/>
              </a:spcAft>
              <a:buFont typeface="Arial" panose="020B0604020202020204" pitchFamily="34" charset="0"/>
              <a:buChar char="•"/>
            </a:pPr>
            <a:r>
              <a:rPr lang="en-US" sz="2400" dirty="0"/>
              <a:t>Bigger numbers, </a:t>
            </a:r>
          </a:p>
          <a:p>
            <a:pPr marL="285750" indent="-285750" algn="ctr">
              <a:spcAft>
                <a:spcPts val="500"/>
              </a:spcAft>
              <a:buFont typeface="Arial" panose="020B0604020202020204" pitchFamily="34" charset="0"/>
              <a:buChar char="•"/>
            </a:pPr>
            <a:r>
              <a:rPr lang="en-US" sz="2400" dirty="0"/>
              <a:t>drop gridlines, </a:t>
            </a:r>
          </a:p>
          <a:p>
            <a:pPr marL="285750" indent="-285750" algn="ctr">
              <a:spcAft>
                <a:spcPts val="500"/>
              </a:spcAft>
              <a:buFont typeface="Arial" panose="020B0604020202020204" pitchFamily="34" charset="0"/>
              <a:buChar char="•"/>
            </a:pPr>
            <a:r>
              <a:rPr lang="en-US" sz="2400" dirty="0"/>
              <a:t>reverse x axis, subtraction of Si from data, </a:t>
            </a:r>
          </a:p>
          <a:p>
            <a:pPr marL="285750" indent="-285750" algn="ctr">
              <a:spcAft>
                <a:spcPts val="500"/>
              </a:spcAft>
              <a:buFont typeface="Arial" panose="020B0604020202020204" pitchFamily="34" charset="0"/>
              <a:buChar char="•"/>
            </a:pPr>
            <a:r>
              <a:rPr lang="en-US" sz="2400" dirty="0"/>
              <a:t>one sample saturated</a:t>
            </a:r>
          </a:p>
          <a:p>
            <a:pPr marL="285750" indent="-285750" algn="ctr">
              <a:spcAft>
                <a:spcPts val="500"/>
              </a:spcAft>
              <a:buFont typeface="Arial" panose="020B0604020202020204" pitchFamily="34" charset="0"/>
              <a:buChar char="•"/>
            </a:pPr>
            <a:r>
              <a:rPr lang="en-US" sz="2400" dirty="0"/>
              <a:t>Subtract Si from data</a:t>
            </a:r>
          </a:p>
          <a:p>
            <a:pPr marL="285750" indent="-285750" algn="ctr">
              <a:spcAft>
                <a:spcPts val="500"/>
              </a:spcAft>
              <a:buFont typeface="Arial" panose="020B0604020202020204" pitchFamily="34" charset="0"/>
              <a:buChar char="•"/>
            </a:pPr>
            <a:r>
              <a:rPr lang="en-US" sz="2400" b="1" dirty="0"/>
              <a:t>Highlight regions of interest! (Easiest on subtracted result)</a:t>
            </a:r>
          </a:p>
        </p:txBody>
      </p:sp>
    </p:spTree>
    <p:extLst>
      <p:ext uri="{BB962C8B-B14F-4D97-AF65-F5344CB8AC3E}">
        <p14:creationId xmlns:p14="http://schemas.microsoft.com/office/powerpoint/2010/main" val="1788423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A523-2CD2-8309-E3D9-72A589EA518E}"/>
              </a:ext>
            </a:extLst>
          </p:cNvPr>
          <p:cNvSpPr>
            <a:spLocks noGrp="1"/>
          </p:cNvSpPr>
          <p:nvPr>
            <p:ph type="title"/>
          </p:nvPr>
        </p:nvSpPr>
        <p:spPr>
          <a:xfrm>
            <a:off x="0" y="0"/>
            <a:ext cx="9144000" cy="1325563"/>
          </a:xfrm>
        </p:spPr>
        <p:txBody>
          <a:bodyPr>
            <a:normAutofit fontScale="90000"/>
          </a:bodyPr>
          <a:lstStyle/>
          <a:p>
            <a:pPr algn="ctr"/>
            <a:r>
              <a:rPr lang="en-US" dirty="0"/>
              <a:t>Practice in getting a figure ready for a paper </a:t>
            </a:r>
            <a:r>
              <a:rPr lang="en-US" sz="3600" dirty="0"/>
              <a:t>No, we don’t put this much effort in for every figure in our notebooks, but we do for paper figures.</a:t>
            </a:r>
            <a:endParaRPr lang="en-US" dirty="0"/>
          </a:p>
        </p:txBody>
      </p:sp>
      <p:pic>
        <p:nvPicPr>
          <p:cNvPr id="4" name="Picture 3">
            <a:extLst>
              <a:ext uri="{FF2B5EF4-FFF2-40B4-BE49-F238E27FC236}">
                <a16:creationId xmlns:a16="http://schemas.microsoft.com/office/drawing/2014/main" id="{18F8C7C6-B749-3B95-5BE6-939A8BB8F395}"/>
              </a:ext>
            </a:extLst>
          </p:cNvPr>
          <p:cNvPicPr>
            <a:picLocks noChangeAspect="1"/>
          </p:cNvPicPr>
          <p:nvPr/>
        </p:nvPicPr>
        <p:blipFill>
          <a:blip r:embed="rId3"/>
          <a:stretch>
            <a:fillRect/>
          </a:stretch>
        </p:blipFill>
        <p:spPr>
          <a:xfrm>
            <a:off x="0" y="1328027"/>
            <a:ext cx="9144000" cy="5529973"/>
          </a:xfrm>
          <a:prstGeom prst="rect">
            <a:avLst/>
          </a:prstGeom>
        </p:spPr>
      </p:pic>
      <p:sp>
        <p:nvSpPr>
          <p:cNvPr id="5" name="Rectangle 4">
            <a:extLst>
              <a:ext uri="{FF2B5EF4-FFF2-40B4-BE49-F238E27FC236}">
                <a16:creationId xmlns:a16="http://schemas.microsoft.com/office/drawing/2014/main" id="{401CC9EC-F561-347D-4CEC-4541F7C5AEE4}"/>
              </a:ext>
            </a:extLst>
          </p:cNvPr>
          <p:cNvSpPr/>
          <p:nvPr/>
        </p:nvSpPr>
        <p:spPr>
          <a:xfrm>
            <a:off x="0" y="1546504"/>
            <a:ext cx="9144000" cy="128813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60C982-D0F4-F96B-C57E-3FE09386B9EF}"/>
              </a:ext>
            </a:extLst>
          </p:cNvPr>
          <p:cNvSpPr txBox="1"/>
          <p:nvPr/>
        </p:nvSpPr>
        <p:spPr>
          <a:xfrm>
            <a:off x="162560" y="1985586"/>
            <a:ext cx="2661920" cy="369332"/>
          </a:xfrm>
          <a:prstGeom prst="rect">
            <a:avLst/>
          </a:prstGeom>
          <a:noFill/>
        </p:spPr>
        <p:txBody>
          <a:bodyPr wrap="square" rtlCol="0">
            <a:spAutoFit/>
          </a:bodyPr>
          <a:lstStyle/>
          <a:p>
            <a:r>
              <a:rPr lang="en-US" dirty="0">
                <a:solidFill>
                  <a:srgbClr val="FF0000"/>
                </a:solidFill>
              </a:rPr>
              <a:t>Important for notebooks</a:t>
            </a:r>
          </a:p>
        </p:txBody>
      </p:sp>
      <p:sp>
        <p:nvSpPr>
          <p:cNvPr id="7" name="TextBox 6">
            <a:extLst>
              <a:ext uri="{FF2B5EF4-FFF2-40B4-BE49-F238E27FC236}">
                <a16:creationId xmlns:a16="http://schemas.microsoft.com/office/drawing/2014/main" id="{DDB3D04C-5810-AB09-A300-A531E98C6E0D}"/>
              </a:ext>
            </a:extLst>
          </p:cNvPr>
          <p:cNvSpPr txBox="1"/>
          <p:nvPr/>
        </p:nvSpPr>
        <p:spPr>
          <a:xfrm>
            <a:off x="-91440" y="2410113"/>
            <a:ext cx="2661920" cy="369332"/>
          </a:xfrm>
          <a:prstGeom prst="rect">
            <a:avLst/>
          </a:prstGeom>
          <a:noFill/>
        </p:spPr>
        <p:txBody>
          <a:bodyPr wrap="square" rtlCol="0">
            <a:spAutoFit/>
          </a:bodyPr>
          <a:lstStyle/>
          <a:p>
            <a:r>
              <a:rPr lang="en-US" dirty="0"/>
              <a:t>As in a paper</a:t>
            </a:r>
          </a:p>
        </p:txBody>
      </p:sp>
    </p:spTree>
    <p:extLst>
      <p:ext uri="{BB962C8B-B14F-4D97-AF65-F5344CB8AC3E}">
        <p14:creationId xmlns:p14="http://schemas.microsoft.com/office/powerpoint/2010/main" val="170765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a:extLst>
              <a:ext uri="{FF2B5EF4-FFF2-40B4-BE49-F238E27FC236}">
                <a16:creationId xmlns:a16="http://schemas.microsoft.com/office/drawing/2014/main" id="{48C188F6-C27C-275F-B090-767724B74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625"/>
            <a:ext cx="8839200"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7A92A-5744-6F56-D11F-066B964301A2}"/>
              </a:ext>
            </a:extLst>
          </p:cNvPr>
          <p:cNvSpPr>
            <a:spLocks noGrp="1"/>
          </p:cNvSpPr>
          <p:nvPr>
            <p:ph type="title"/>
          </p:nvPr>
        </p:nvSpPr>
        <p:spPr>
          <a:xfrm>
            <a:off x="208599" y="96735"/>
            <a:ext cx="1922780" cy="1465973"/>
          </a:xfrm>
        </p:spPr>
        <p:txBody>
          <a:bodyPr anchor="t">
            <a:normAutofit fontScale="90000"/>
          </a:bodyPr>
          <a:lstStyle/>
          <a:p>
            <a:pPr algn="ctr"/>
            <a:r>
              <a:rPr lang="en-US" sz="3200" dirty="0"/>
              <a:t>To practice:</a:t>
            </a:r>
            <a:br>
              <a:rPr lang="en-US" sz="3200" dirty="0"/>
            </a:br>
            <a:r>
              <a:rPr lang="en-US" sz="3200" dirty="0"/>
              <a:t>Switch figures with your partner(s)</a:t>
            </a:r>
          </a:p>
        </p:txBody>
      </p:sp>
      <p:pic>
        <p:nvPicPr>
          <p:cNvPr id="8194" name="Picture 2" descr="Peer feedback &amp; coaching: Unlocking the power of peer connections">
            <a:extLst>
              <a:ext uri="{FF2B5EF4-FFF2-40B4-BE49-F238E27FC236}">
                <a16:creationId xmlns:a16="http://schemas.microsoft.com/office/drawing/2014/main" id="{1514A8A9-359F-4A71-7D5B-48B8EC92A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791" b="6682"/>
          <a:stretch>
            <a:fillRect/>
          </a:stretch>
        </p:blipFill>
        <p:spPr bwMode="auto">
          <a:xfrm>
            <a:off x="1224946" y="2384427"/>
            <a:ext cx="7919054" cy="36761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4FBDBC2-16EB-8D3F-0F2E-75DEC08833F7}"/>
              </a:ext>
            </a:extLst>
          </p:cNvPr>
          <p:cNvSpPr>
            <a:spLocks noGrp="1"/>
          </p:cNvSpPr>
          <p:nvPr>
            <p:ph idx="1"/>
          </p:nvPr>
        </p:nvSpPr>
        <p:spPr>
          <a:xfrm>
            <a:off x="2546190" y="96735"/>
            <a:ext cx="6515100" cy="2433105"/>
          </a:xfrm>
        </p:spPr>
        <p:txBody>
          <a:bodyPr>
            <a:normAutofit lnSpcReduction="10000"/>
          </a:bodyPr>
          <a:lstStyle/>
          <a:p>
            <a:pPr marL="0" indent="0" algn="ctr">
              <a:buNone/>
            </a:pPr>
            <a:r>
              <a:rPr lang="en-US" sz="3200" dirty="0"/>
              <a:t>Spend a few minutes looking.</a:t>
            </a:r>
          </a:p>
          <a:p>
            <a:pPr marL="0" indent="0" algn="ctr">
              <a:buNone/>
            </a:pPr>
            <a:r>
              <a:rPr lang="en-US" sz="3200" dirty="0"/>
              <a:t>Discuss what you like from their figures </a:t>
            </a:r>
            <a:r>
              <a:rPr lang="en-US" sz="3200" u="sng" dirty="0"/>
              <a:t>and</a:t>
            </a:r>
            <a:r>
              <a:rPr lang="en-US" sz="3200" dirty="0"/>
              <a:t> what ideas you have that could improve it. </a:t>
            </a:r>
          </a:p>
          <a:p>
            <a:pPr marL="0" indent="0" algn="ctr">
              <a:buNone/>
            </a:pPr>
            <a:r>
              <a:rPr lang="en-US" sz="3200" dirty="0"/>
              <a:t>Is their finding/setup purpose clear?</a:t>
            </a:r>
          </a:p>
        </p:txBody>
      </p:sp>
      <p:pic>
        <p:nvPicPr>
          <p:cNvPr id="8196" name="Picture 4" descr="Thin Arrows Circle PNG &amp; SVG Design ...">
            <a:extLst>
              <a:ext uri="{FF2B5EF4-FFF2-40B4-BE49-F238E27FC236}">
                <a16:creationId xmlns:a16="http://schemas.microsoft.com/office/drawing/2014/main" id="{F3B3712C-2B22-8FA2-82CD-E82A182AE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40923"/>
            <a:ext cx="1671002" cy="16710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034F15-7EC4-AA76-362D-FD5AF29626CA}"/>
              </a:ext>
            </a:extLst>
          </p:cNvPr>
          <p:cNvSpPr txBox="1"/>
          <p:nvPr/>
        </p:nvSpPr>
        <p:spPr>
          <a:xfrm>
            <a:off x="2131379" y="6271611"/>
            <a:ext cx="6657021"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The goal here is not to evaluate but to improve.</a:t>
            </a:r>
          </a:p>
        </p:txBody>
      </p:sp>
      <p:sp>
        <p:nvSpPr>
          <p:cNvPr id="5" name="Title 1">
            <a:extLst>
              <a:ext uri="{FF2B5EF4-FFF2-40B4-BE49-F238E27FC236}">
                <a16:creationId xmlns:a16="http://schemas.microsoft.com/office/drawing/2014/main" id="{2F9DF78B-222E-38D4-E260-AA308F92523F}"/>
              </a:ext>
            </a:extLst>
          </p:cNvPr>
          <p:cNvSpPr txBox="1">
            <a:spLocks/>
          </p:cNvSpPr>
          <p:nvPr/>
        </p:nvSpPr>
        <p:spPr>
          <a:xfrm>
            <a:off x="-83802" y="2891614"/>
            <a:ext cx="2507582" cy="1823510"/>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If someone doesn’t have theirs, have the person sketch out their plans and give feedback</a:t>
            </a:r>
          </a:p>
        </p:txBody>
      </p:sp>
      <p:sp>
        <p:nvSpPr>
          <p:cNvPr id="6" name="TextBox 5">
            <a:extLst>
              <a:ext uri="{FF2B5EF4-FFF2-40B4-BE49-F238E27FC236}">
                <a16:creationId xmlns:a16="http://schemas.microsoft.com/office/drawing/2014/main" id="{01E1C91A-DA7F-5C3A-2D70-20912BBFDAF7}"/>
              </a:ext>
            </a:extLst>
          </p:cNvPr>
          <p:cNvSpPr txBox="1"/>
          <p:nvPr/>
        </p:nvSpPr>
        <p:spPr>
          <a:xfrm>
            <a:off x="1924493" y="2332767"/>
            <a:ext cx="7136797"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Do not write feedback on the graphs; use separate paper. I still need to grade them.</a:t>
            </a:r>
          </a:p>
        </p:txBody>
      </p:sp>
    </p:spTree>
    <p:extLst>
      <p:ext uri="{BB962C8B-B14F-4D97-AF65-F5344CB8AC3E}">
        <p14:creationId xmlns:p14="http://schemas.microsoft.com/office/powerpoint/2010/main" val="236286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2FDD801-22C9-80AC-CF12-742C380ABE7A}"/>
              </a:ext>
            </a:extLst>
          </p:cNvPr>
          <p:cNvSpPr>
            <a:spLocks noGrp="1"/>
          </p:cNvSpPr>
          <p:nvPr>
            <p:ph type="title"/>
          </p:nvPr>
        </p:nvSpPr>
        <p:spPr>
          <a:xfrm>
            <a:off x="233916" y="345810"/>
            <a:ext cx="4235155" cy="1325563"/>
          </a:xfrm>
        </p:spPr>
        <p:txBody>
          <a:bodyPr vert="horz" lIns="91440" tIns="45720" rIns="91440" bIns="45720" rtlCol="0" anchor="ctr">
            <a:normAutofit fontScale="90000"/>
          </a:bodyPr>
          <a:lstStyle/>
          <a:p>
            <a:pPr algn="ctr"/>
            <a:r>
              <a:rPr lang="en-US" sz="3100" kern="1200" dirty="0">
                <a:solidFill>
                  <a:schemeClr val="tx1"/>
                </a:solidFill>
                <a:latin typeface="+mj-lt"/>
                <a:ea typeface="+mj-ea"/>
                <a:cs typeface="+mj-cs"/>
              </a:rPr>
              <a:t>Now match up with 1 person </a:t>
            </a:r>
            <a:r>
              <a:rPr lang="en-US" sz="3100" u="sng" kern="1200" dirty="0">
                <a:solidFill>
                  <a:schemeClr val="tx1"/>
                </a:solidFill>
                <a:latin typeface="+mj-lt"/>
                <a:ea typeface="+mj-ea"/>
                <a:cs typeface="+mj-cs"/>
              </a:rPr>
              <a:t>NOT</a:t>
            </a:r>
            <a:r>
              <a:rPr lang="en-US" sz="3100" kern="1200" dirty="0">
                <a:solidFill>
                  <a:schemeClr val="tx1"/>
                </a:solidFill>
                <a:latin typeface="+mj-lt"/>
                <a:ea typeface="+mj-ea"/>
                <a:cs typeface="+mj-cs"/>
              </a:rPr>
              <a:t> in your group. </a:t>
            </a: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Let me know if you need help.</a:t>
            </a:r>
          </a:p>
        </p:txBody>
      </p:sp>
      <p:sp>
        <p:nvSpPr>
          <p:cNvPr id="4" name="TextBox 3">
            <a:extLst>
              <a:ext uri="{FF2B5EF4-FFF2-40B4-BE49-F238E27FC236}">
                <a16:creationId xmlns:a16="http://schemas.microsoft.com/office/drawing/2014/main" id="{FB752CEC-5B84-9E34-288E-CBBA2BE0E945}"/>
              </a:ext>
            </a:extLst>
          </p:cNvPr>
          <p:cNvSpPr txBox="1"/>
          <p:nvPr/>
        </p:nvSpPr>
        <p:spPr>
          <a:xfrm>
            <a:off x="-34846" y="1825624"/>
            <a:ext cx="4704842" cy="4351338"/>
          </a:xfrm>
          <a:prstGeom prst="rect">
            <a:avLst/>
          </a:prstGeom>
        </p:spPr>
        <p:txBody>
          <a:bodyPr vert="horz" lIns="91440" tIns="45720" rIns="91440" bIns="45720" rtlCol="0">
            <a:noAutofit/>
          </a:bodyPr>
          <a:lstStyle/>
          <a:p>
            <a:pPr marL="514350" indent="-228600" defTabSz="914400">
              <a:lnSpc>
                <a:spcPct val="90000"/>
              </a:lnSpc>
              <a:spcAft>
                <a:spcPts val="600"/>
              </a:spcAft>
              <a:buFont typeface="Arial" panose="020B0604020202020204" pitchFamily="34" charset="0"/>
              <a:buChar char="•"/>
            </a:pPr>
            <a:r>
              <a:rPr lang="en-US" sz="2800" dirty="0"/>
              <a:t>Why should I care?</a:t>
            </a:r>
          </a:p>
          <a:p>
            <a:pPr marL="514350" indent="-228600" defTabSz="914400">
              <a:lnSpc>
                <a:spcPct val="90000"/>
              </a:lnSpc>
              <a:spcAft>
                <a:spcPts val="600"/>
              </a:spcAft>
              <a:buFont typeface="Arial" panose="020B0604020202020204" pitchFamily="34" charset="0"/>
              <a:buChar char="•"/>
            </a:pPr>
            <a:r>
              <a:rPr lang="en-US" sz="2800" dirty="0"/>
              <a:t>What did you do?</a:t>
            </a:r>
          </a:p>
          <a:p>
            <a:pPr marL="514350" indent="-228600" defTabSz="914400">
              <a:lnSpc>
                <a:spcPct val="90000"/>
              </a:lnSpc>
              <a:spcAft>
                <a:spcPts val="600"/>
              </a:spcAft>
              <a:buFont typeface="Arial" panose="020B0604020202020204" pitchFamily="34" charset="0"/>
              <a:buChar char="•"/>
            </a:pPr>
            <a:r>
              <a:rPr lang="en-US" sz="2800" dirty="0"/>
              <a:t>What do you expect to find? </a:t>
            </a:r>
          </a:p>
          <a:p>
            <a:pPr marL="514350" indent="-228600" defTabSz="914400">
              <a:lnSpc>
                <a:spcPct val="90000"/>
              </a:lnSpc>
              <a:spcAft>
                <a:spcPts val="600"/>
              </a:spcAft>
              <a:buFont typeface="Arial" panose="020B0604020202020204" pitchFamily="34" charset="0"/>
              <a:buChar char="•"/>
            </a:pPr>
            <a:r>
              <a:rPr lang="en-US" sz="2800" dirty="0"/>
              <a:t>What have you found so far?</a:t>
            </a:r>
          </a:p>
          <a:p>
            <a:pPr marL="514350" indent="-228600" defTabSz="914400">
              <a:lnSpc>
                <a:spcPct val="90000"/>
              </a:lnSpc>
              <a:spcAft>
                <a:spcPts val="600"/>
              </a:spcAft>
              <a:buFont typeface="Arial" panose="020B0604020202020204" pitchFamily="34" charset="0"/>
              <a:buChar char="•"/>
            </a:pPr>
            <a:r>
              <a:rPr lang="en-US" sz="2800" dirty="0"/>
              <a:t>What are the next steps?</a:t>
            </a:r>
          </a:p>
          <a:p>
            <a:pPr marL="514350" indent="-228600" defTabSz="914400">
              <a:lnSpc>
                <a:spcPct val="90000"/>
              </a:lnSpc>
              <a:spcAft>
                <a:spcPts val="600"/>
              </a:spcAft>
              <a:buFont typeface="Arial" panose="020B0604020202020204" pitchFamily="34" charset="0"/>
              <a:buChar char="•"/>
            </a:pPr>
            <a:r>
              <a:rPr lang="en-US" sz="2800" dirty="0"/>
              <a:t>Why are these steps and/or findings important?</a:t>
            </a:r>
          </a:p>
        </p:txBody>
      </p:sp>
      <p:sp>
        <p:nvSpPr>
          <p:cNvPr id="2057" name="Oval 205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How to Organize a Speed Dating Event: A Simple Guide for Everyone">
            <a:extLst>
              <a:ext uri="{FF2B5EF4-FFF2-40B4-BE49-F238E27FC236}">
                <a16:creationId xmlns:a16="http://schemas.microsoft.com/office/drawing/2014/main" id="{DB21C3F6-BAB4-6737-F240-C00285F4D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993" r="21999" b="-1"/>
          <a:stretch>
            <a:fillRect/>
          </a:stretch>
        </p:blipFill>
        <p:spPr bwMode="auto">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059" name="Arc 205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2" descr="deliver an effective 60 second pitch">
            <a:extLst>
              <a:ext uri="{FF2B5EF4-FFF2-40B4-BE49-F238E27FC236}">
                <a16:creationId xmlns:a16="http://schemas.microsoft.com/office/drawing/2014/main" id="{E958D782-C391-2DAA-D166-56EDC680CA9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23132" r="18601"/>
          <a:stretch>
            <a:fillRect/>
          </a:stretch>
        </p:blipFill>
        <p:spPr bwMode="auto">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75128A-907D-5421-7BA5-56251DBC0DD2}"/>
              </a:ext>
            </a:extLst>
          </p:cNvPr>
          <p:cNvSpPr txBox="1"/>
          <p:nvPr/>
        </p:nvSpPr>
        <p:spPr>
          <a:xfrm>
            <a:off x="7076996" y="173183"/>
            <a:ext cx="2101850" cy="2554545"/>
          </a:xfrm>
          <a:prstGeom prst="rect">
            <a:avLst/>
          </a:prstGeom>
          <a:solidFill>
            <a:srgbClr val="FFFFFF">
              <a:alpha val="36078"/>
            </a:srgbClr>
          </a:solidFill>
        </p:spPr>
        <p:txBody>
          <a:bodyPr wrap="square" rtlCol="0">
            <a:spAutoFit/>
          </a:bodyPr>
          <a:lstStyle/>
          <a:p>
            <a:pPr algn="ctr"/>
            <a:r>
              <a:rPr lang="en-US" sz="3200" b="1" u="sng" dirty="0"/>
              <a:t>Listener</a:t>
            </a:r>
            <a:r>
              <a:rPr lang="en-US" sz="3200" dirty="0"/>
              <a:t>: Be ready with questions you have.</a:t>
            </a:r>
          </a:p>
        </p:txBody>
      </p:sp>
    </p:spTree>
    <p:extLst>
      <p:ext uri="{BB962C8B-B14F-4D97-AF65-F5344CB8AC3E}">
        <p14:creationId xmlns:p14="http://schemas.microsoft.com/office/powerpoint/2010/main" val="97987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0200-7E03-A158-1C76-F3B89C847D6F}"/>
              </a:ext>
            </a:extLst>
          </p:cNvPr>
          <p:cNvSpPr>
            <a:spLocks noGrp="1"/>
          </p:cNvSpPr>
          <p:nvPr>
            <p:ph type="title"/>
          </p:nvPr>
        </p:nvSpPr>
        <p:spPr/>
        <p:txBody>
          <a:bodyPr/>
          <a:lstStyle/>
          <a:p>
            <a:pPr algn="ctr"/>
            <a:r>
              <a:rPr lang="en-US" dirty="0"/>
              <a:t>Would you like to work to improve this class? </a:t>
            </a:r>
          </a:p>
        </p:txBody>
      </p:sp>
      <p:sp>
        <p:nvSpPr>
          <p:cNvPr id="3" name="Content Placeholder 2">
            <a:extLst>
              <a:ext uri="{FF2B5EF4-FFF2-40B4-BE49-F238E27FC236}">
                <a16:creationId xmlns:a16="http://schemas.microsoft.com/office/drawing/2014/main" id="{8BAAD8B1-4637-0DE1-E1CF-6F0962B8A8CD}"/>
              </a:ext>
            </a:extLst>
          </p:cNvPr>
          <p:cNvSpPr>
            <a:spLocks noGrp="1"/>
          </p:cNvSpPr>
          <p:nvPr>
            <p:ph idx="1"/>
          </p:nvPr>
        </p:nvSpPr>
        <p:spPr/>
        <p:txBody>
          <a:bodyPr/>
          <a:lstStyle/>
          <a:p>
            <a:r>
              <a:rPr lang="en-US" dirty="0"/>
              <a:t>I do have some funds to improve the class. So if this semester or next year, you’d like to spend some time working on any of the class materials to make anything more clear, please come talk to me. (Minimum wage and we have to set up the paperwork.)</a:t>
            </a:r>
          </a:p>
          <a:p>
            <a:r>
              <a:rPr lang="en-US" dirty="0"/>
              <a:t>You don’t have to have done well in the class to do this. One that struggled in the class might have the best ideas on how to make it better!</a:t>
            </a:r>
          </a:p>
        </p:txBody>
      </p:sp>
    </p:spTree>
    <p:extLst>
      <p:ext uri="{BB962C8B-B14F-4D97-AF65-F5344CB8AC3E}">
        <p14:creationId xmlns:p14="http://schemas.microsoft.com/office/powerpoint/2010/main" val="2827255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7622-0DCE-7BC0-D672-90FE591CDBAB}"/>
              </a:ext>
            </a:extLst>
          </p:cNvPr>
          <p:cNvSpPr>
            <a:spLocks noGrp="1"/>
          </p:cNvSpPr>
          <p:nvPr>
            <p:ph type="title"/>
          </p:nvPr>
        </p:nvSpPr>
        <p:spPr/>
        <p:txBody>
          <a:bodyPr/>
          <a:lstStyle/>
          <a:p>
            <a:pPr algn="ctr"/>
            <a:r>
              <a:rPr lang="en-US" dirty="0"/>
              <a:t>Submit your graphs/setups at the end of class</a:t>
            </a:r>
          </a:p>
        </p:txBody>
      </p:sp>
    </p:spTree>
    <p:extLst>
      <p:ext uri="{BB962C8B-B14F-4D97-AF65-F5344CB8AC3E}">
        <p14:creationId xmlns:p14="http://schemas.microsoft.com/office/powerpoint/2010/main" val="4289870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9" name="Rectangle 615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6AFDE-0055-FA7C-D182-01B262425B0D}"/>
              </a:ext>
            </a:extLst>
          </p:cNvPr>
          <p:cNvSpPr>
            <a:spLocks noGrp="1"/>
          </p:cNvSpPr>
          <p:nvPr>
            <p:ph type="ctrTitle"/>
          </p:nvPr>
        </p:nvSpPr>
        <p:spPr>
          <a:xfrm>
            <a:off x="6482394" y="-200982"/>
            <a:ext cx="2318706" cy="1655483"/>
          </a:xfrm>
        </p:spPr>
        <p:txBody>
          <a:bodyPr vert="horz" lIns="91440" tIns="45720" rIns="91440" bIns="45720" rtlCol="0" anchor="b">
            <a:normAutofit fontScale="90000"/>
          </a:bodyPr>
          <a:lstStyle/>
          <a:p>
            <a:r>
              <a:rPr lang="en-US" sz="5400" b="1" dirty="0"/>
              <a:t>Today’s Goals</a:t>
            </a:r>
          </a:p>
        </p:txBody>
      </p:sp>
      <p:sp>
        <p:nvSpPr>
          <p:cNvPr id="3" name="Subtitle 2">
            <a:extLst>
              <a:ext uri="{FF2B5EF4-FFF2-40B4-BE49-F238E27FC236}">
                <a16:creationId xmlns:a16="http://schemas.microsoft.com/office/drawing/2014/main" id="{B25A31C4-BDE0-2114-765C-03A214F74957}"/>
              </a:ext>
            </a:extLst>
          </p:cNvPr>
          <p:cNvSpPr>
            <a:spLocks noGrp="1"/>
          </p:cNvSpPr>
          <p:nvPr>
            <p:ph type="subTitle" idx="1"/>
          </p:nvPr>
        </p:nvSpPr>
        <p:spPr>
          <a:xfrm>
            <a:off x="6182829" y="1655485"/>
            <a:ext cx="2961151" cy="4745312"/>
          </a:xfrm>
        </p:spPr>
        <p:txBody>
          <a:bodyPr vert="horz" lIns="91440" tIns="45720" rIns="91440" bIns="45720" rtlCol="0">
            <a:normAutofit/>
          </a:bodyPr>
          <a:lstStyle/>
          <a:p>
            <a:pPr indent="-228600" algn="l">
              <a:buFont typeface="Arial" panose="020B0604020202020204" pitchFamily="34" charset="0"/>
              <a:buChar char="•"/>
            </a:pPr>
            <a:r>
              <a:rPr lang="en-US" dirty="0"/>
              <a:t>The importance of our class goals (discussed last time)</a:t>
            </a:r>
          </a:p>
          <a:p>
            <a:pPr indent="-228600" algn="l">
              <a:buFont typeface="Arial" panose="020B0604020202020204" pitchFamily="34" charset="0"/>
              <a:buChar char="•"/>
            </a:pPr>
            <a:endParaRPr lang="en-US" dirty="0"/>
          </a:p>
          <a:p>
            <a:pPr indent="-228600" algn="l">
              <a:buFont typeface="Arial" panose="020B0604020202020204" pitchFamily="34" charset="0"/>
              <a:buChar char="•"/>
            </a:pPr>
            <a:r>
              <a:rPr lang="en-US" dirty="0"/>
              <a:t>Giving peer feedback to each other on our graphs/setups</a:t>
            </a:r>
          </a:p>
          <a:p>
            <a:pPr indent="-228600" algn="l">
              <a:buFont typeface="Arial" panose="020B0604020202020204" pitchFamily="34" charset="0"/>
              <a:buChar char="•"/>
            </a:pPr>
            <a:endParaRPr lang="en-US" dirty="0"/>
          </a:p>
          <a:p>
            <a:pPr indent="-228600" algn="l">
              <a:buFont typeface="Arial" panose="020B0604020202020204" pitchFamily="34" charset="0"/>
              <a:buChar char="•"/>
            </a:pPr>
            <a:r>
              <a:rPr lang="en-US" dirty="0"/>
              <a:t>Practicing our communication</a:t>
            </a:r>
          </a:p>
        </p:txBody>
      </p:sp>
      <p:sp>
        <p:nvSpPr>
          <p:cNvPr id="6161" name="Rectangle 616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Rectangle 616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1181F2-AD86-7EF2-3716-6EA79431A593}"/>
              </a:ext>
            </a:extLst>
          </p:cNvPr>
          <p:cNvPicPr>
            <a:picLocks noChangeAspect="1"/>
          </p:cNvPicPr>
          <p:nvPr/>
        </p:nvPicPr>
        <p:blipFill>
          <a:blip r:embed="rId3"/>
          <a:stretch>
            <a:fillRect/>
          </a:stretch>
        </p:blipFill>
        <p:spPr>
          <a:xfrm>
            <a:off x="0" y="-7942"/>
            <a:ext cx="6182829" cy="6408739"/>
          </a:xfrm>
          <a:prstGeom prst="rect">
            <a:avLst/>
          </a:prstGeom>
        </p:spPr>
      </p:pic>
    </p:spTree>
    <p:extLst>
      <p:ext uri="{BB962C8B-B14F-4D97-AF65-F5344CB8AC3E}">
        <p14:creationId xmlns:p14="http://schemas.microsoft.com/office/powerpoint/2010/main" val="343350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C794E1-558D-1FC7-1BDF-0E6567549B22}"/>
              </a:ext>
            </a:extLst>
          </p:cNvPr>
          <p:cNvPicPr>
            <a:picLocks noChangeAspect="1"/>
          </p:cNvPicPr>
          <p:nvPr/>
        </p:nvPicPr>
        <p:blipFill>
          <a:blip r:embed="rId3"/>
          <a:stretch>
            <a:fillRect/>
          </a:stretch>
        </p:blipFill>
        <p:spPr>
          <a:xfrm>
            <a:off x="0" y="0"/>
            <a:ext cx="5252565" cy="6858000"/>
          </a:xfrm>
          <a:prstGeom prst="rect">
            <a:avLst/>
          </a:prstGeom>
        </p:spPr>
      </p:pic>
      <p:pic>
        <p:nvPicPr>
          <p:cNvPr id="6" name="Picture 5">
            <a:extLst>
              <a:ext uri="{FF2B5EF4-FFF2-40B4-BE49-F238E27FC236}">
                <a16:creationId xmlns:a16="http://schemas.microsoft.com/office/drawing/2014/main" id="{A70E501C-FB54-3C16-B5CE-8E4181AB40D5}"/>
              </a:ext>
            </a:extLst>
          </p:cNvPr>
          <p:cNvPicPr>
            <a:picLocks noChangeAspect="1"/>
          </p:cNvPicPr>
          <p:nvPr/>
        </p:nvPicPr>
        <p:blipFill>
          <a:blip r:embed="rId4"/>
          <a:stretch>
            <a:fillRect/>
          </a:stretch>
        </p:blipFill>
        <p:spPr>
          <a:xfrm>
            <a:off x="1903228" y="-24864"/>
            <a:ext cx="7240772" cy="6882864"/>
          </a:xfrm>
          <a:prstGeom prst="rect">
            <a:avLst/>
          </a:prstGeom>
        </p:spPr>
      </p:pic>
      <p:cxnSp>
        <p:nvCxnSpPr>
          <p:cNvPr id="9" name="Straight Connector 8">
            <a:extLst>
              <a:ext uri="{FF2B5EF4-FFF2-40B4-BE49-F238E27FC236}">
                <a16:creationId xmlns:a16="http://schemas.microsoft.com/office/drawing/2014/main" id="{240A6BA5-4695-EEB8-7A8C-438FCDAEC34F}"/>
              </a:ext>
            </a:extLst>
          </p:cNvPr>
          <p:cNvCxnSpPr/>
          <p:nvPr/>
        </p:nvCxnSpPr>
        <p:spPr>
          <a:xfrm>
            <a:off x="5210033" y="3646965"/>
            <a:ext cx="10100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8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4EB2CC-4AA0-B04B-204F-D2B4003503CB}"/>
              </a:ext>
            </a:extLst>
          </p:cNvPr>
          <p:cNvPicPr>
            <a:picLocks noChangeAspect="1"/>
          </p:cNvPicPr>
          <p:nvPr/>
        </p:nvPicPr>
        <p:blipFill>
          <a:blip r:embed="rId3"/>
          <a:stretch>
            <a:fillRect/>
          </a:stretch>
        </p:blipFill>
        <p:spPr>
          <a:xfrm>
            <a:off x="0" y="0"/>
            <a:ext cx="5131900" cy="6858000"/>
          </a:xfrm>
          <a:prstGeom prst="rect">
            <a:avLst/>
          </a:prstGeom>
        </p:spPr>
      </p:pic>
      <p:pic>
        <p:nvPicPr>
          <p:cNvPr id="6" name="Picture 5">
            <a:extLst>
              <a:ext uri="{FF2B5EF4-FFF2-40B4-BE49-F238E27FC236}">
                <a16:creationId xmlns:a16="http://schemas.microsoft.com/office/drawing/2014/main" id="{D8D3B2FA-6D95-8BBA-BD8D-843CDE501933}"/>
              </a:ext>
            </a:extLst>
          </p:cNvPr>
          <p:cNvPicPr>
            <a:picLocks noChangeAspect="1"/>
          </p:cNvPicPr>
          <p:nvPr/>
        </p:nvPicPr>
        <p:blipFill>
          <a:blip r:embed="rId4"/>
          <a:stretch>
            <a:fillRect/>
          </a:stretch>
        </p:blipFill>
        <p:spPr>
          <a:xfrm>
            <a:off x="3572540" y="0"/>
            <a:ext cx="5571460" cy="2445155"/>
          </a:xfrm>
          <a:prstGeom prst="rect">
            <a:avLst/>
          </a:prstGeom>
        </p:spPr>
      </p:pic>
      <p:sp>
        <p:nvSpPr>
          <p:cNvPr id="8" name="TextBox 7">
            <a:extLst>
              <a:ext uri="{FF2B5EF4-FFF2-40B4-BE49-F238E27FC236}">
                <a16:creationId xmlns:a16="http://schemas.microsoft.com/office/drawing/2014/main" id="{A3DFCA64-1A06-F864-CDFC-B8CE6B4E2B08}"/>
              </a:ext>
            </a:extLst>
          </p:cNvPr>
          <p:cNvSpPr txBox="1"/>
          <p:nvPr/>
        </p:nvSpPr>
        <p:spPr>
          <a:xfrm>
            <a:off x="5174430" y="2351782"/>
            <a:ext cx="3927040" cy="1077218"/>
          </a:xfrm>
          <a:prstGeom prst="rect">
            <a:avLst/>
          </a:prstGeom>
          <a:noFill/>
        </p:spPr>
        <p:txBody>
          <a:bodyPr wrap="square">
            <a:spAutoFit/>
          </a:bodyPr>
          <a:lstStyle/>
          <a:p>
            <a:r>
              <a:rPr lang="en-US" sz="3200" dirty="0">
                <a:hlinkClick r:id="rId5"/>
              </a:rPr>
              <a:t>https://physicstoday.aip.org/issue/78/11</a:t>
            </a:r>
            <a:endParaRPr lang="en-US" sz="3200" dirty="0"/>
          </a:p>
        </p:txBody>
      </p:sp>
      <p:pic>
        <p:nvPicPr>
          <p:cNvPr id="12" name="Picture 11">
            <a:extLst>
              <a:ext uri="{FF2B5EF4-FFF2-40B4-BE49-F238E27FC236}">
                <a16:creationId xmlns:a16="http://schemas.microsoft.com/office/drawing/2014/main" id="{6E17B9DB-989E-036A-3E38-DCC96D08B7A4}"/>
              </a:ext>
            </a:extLst>
          </p:cNvPr>
          <p:cNvPicPr>
            <a:picLocks noChangeAspect="1"/>
          </p:cNvPicPr>
          <p:nvPr/>
        </p:nvPicPr>
        <p:blipFill>
          <a:blip r:embed="rId6"/>
          <a:stretch>
            <a:fillRect/>
          </a:stretch>
        </p:blipFill>
        <p:spPr>
          <a:xfrm>
            <a:off x="5444263" y="3351559"/>
            <a:ext cx="3061784" cy="3506442"/>
          </a:xfrm>
          <a:prstGeom prst="rect">
            <a:avLst/>
          </a:prstGeom>
        </p:spPr>
      </p:pic>
    </p:spTree>
    <p:extLst>
      <p:ext uri="{BB962C8B-B14F-4D97-AF65-F5344CB8AC3E}">
        <p14:creationId xmlns:p14="http://schemas.microsoft.com/office/powerpoint/2010/main" val="361426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DF28-8003-08C9-C530-C2A483EA7D56}"/>
              </a:ext>
            </a:extLst>
          </p:cNvPr>
          <p:cNvSpPr>
            <a:spLocks noGrp="1"/>
          </p:cNvSpPr>
          <p:nvPr>
            <p:ph type="title"/>
          </p:nvPr>
        </p:nvSpPr>
        <p:spPr>
          <a:xfrm>
            <a:off x="628650" y="173740"/>
            <a:ext cx="7886700" cy="1325563"/>
          </a:xfrm>
        </p:spPr>
        <p:txBody>
          <a:bodyPr/>
          <a:lstStyle/>
          <a:p>
            <a:pPr algn="ctr"/>
            <a:r>
              <a:rPr lang="en-US" dirty="0"/>
              <a:t>Making a Graphing Point</a:t>
            </a:r>
            <a:br>
              <a:rPr lang="en-US" dirty="0"/>
            </a:br>
            <a:r>
              <a:rPr lang="en-US" dirty="0"/>
              <a:t>Which is easier to understand?</a:t>
            </a:r>
          </a:p>
        </p:txBody>
      </p:sp>
      <p:pic>
        <p:nvPicPr>
          <p:cNvPr id="3" name="Picture 2">
            <a:extLst>
              <a:ext uri="{FF2B5EF4-FFF2-40B4-BE49-F238E27FC236}">
                <a16:creationId xmlns:a16="http://schemas.microsoft.com/office/drawing/2014/main" id="{AD2A65CE-0A30-B0B3-3BCE-3761BF8308EB}"/>
              </a:ext>
            </a:extLst>
          </p:cNvPr>
          <p:cNvPicPr>
            <a:picLocks noChangeAspect="1"/>
          </p:cNvPicPr>
          <p:nvPr/>
        </p:nvPicPr>
        <p:blipFill>
          <a:blip r:embed="rId3"/>
          <a:stretch>
            <a:fillRect/>
          </a:stretch>
        </p:blipFill>
        <p:spPr>
          <a:xfrm>
            <a:off x="87504" y="1399327"/>
            <a:ext cx="4356905" cy="4989652"/>
          </a:xfrm>
          <a:prstGeom prst="rect">
            <a:avLst/>
          </a:prstGeom>
        </p:spPr>
      </p:pic>
      <p:pic>
        <p:nvPicPr>
          <p:cNvPr id="5" name="Picture 4">
            <a:extLst>
              <a:ext uri="{FF2B5EF4-FFF2-40B4-BE49-F238E27FC236}">
                <a16:creationId xmlns:a16="http://schemas.microsoft.com/office/drawing/2014/main" id="{A3627E0B-86ED-455C-4215-CCF9AE45B492}"/>
              </a:ext>
            </a:extLst>
          </p:cNvPr>
          <p:cNvPicPr>
            <a:picLocks noChangeAspect="1"/>
          </p:cNvPicPr>
          <p:nvPr/>
        </p:nvPicPr>
        <p:blipFill>
          <a:blip r:embed="rId4"/>
          <a:stretch>
            <a:fillRect/>
          </a:stretch>
        </p:blipFill>
        <p:spPr>
          <a:xfrm>
            <a:off x="4572000" y="1399327"/>
            <a:ext cx="4356903" cy="4396632"/>
          </a:xfrm>
          <a:prstGeom prst="rect">
            <a:avLst/>
          </a:prstGeom>
        </p:spPr>
      </p:pic>
      <p:sp>
        <p:nvSpPr>
          <p:cNvPr id="7" name="TextBox 6">
            <a:extLst>
              <a:ext uri="{FF2B5EF4-FFF2-40B4-BE49-F238E27FC236}">
                <a16:creationId xmlns:a16="http://schemas.microsoft.com/office/drawing/2014/main" id="{9144E6AC-C569-9B1D-E700-83931133CC59}"/>
              </a:ext>
            </a:extLst>
          </p:cNvPr>
          <p:cNvSpPr txBox="1"/>
          <p:nvPr/>
        </p:nvSpPr>
        <p:spPr>
          <a:xfrm>
            <a:off x="4785316" y="2616880"/>
            <a:ext cx="1721810" cy="646331"/>
          </a:xfrm>
          <a:prstGeom prst="rect">
            <a:avLst/>
          </a:prstGeom>
          <a:noFill/>
        </p:spPr>
        <p:txBody>
          <a:bodyPr wrap="square" rtlCol="0">
            <a:spAutoFit/>
          </a:bodyPr>
          <a:lstStyle/>
          <a:p>
            <a:pPr algn="ctr"/>
            <a:r>
              <a:rPr lang="en-US" b="1" dirty="0">
                <a:solidFill>
                  <a:schemeClr val="bg1"/>
                </a:solidFill>
              </a:rPr>
              <a:t>Government 13%</a:t>
            </a:r>
          </a:p>
        </p:txBody>
      </p:sp>
      <p:sp>
        <p:nvSpPr>
          <p:cNvPr id="8" name="TextBox 7">
            <a:extLst>
              <a:ext uri="{FF2B5EF4-FFF2-40B4-BE49-F238E27FC236}">
                <a16:creationId xmlns:a16="http://schemas.microsoft.com/office/drawing/2014/main" id="{4E4656C3-3A35-6404-E5A3-EB66A7DA891B}"/>
              </a:ext>
            </a:extLst>
          </p:cNvPr>
          <p:cNvSpPr txBox="1"/>
          <p:nvPr/>
        </p:nvSpPr>
        <p:spPr>
          <a:xfrm>
            <a:off x="5082364" y="3417099"/>
            <a:ext cx="1286539" cy="646331"/>
          </a:xfrm>
          <a:prstGeom prst="rect">
            <a:avLst/>
          </a:prstGeom>
          <a:noFill/>
        </p:spPr>
        <p:txBody>
          <a:bodyPr wrap="square" rtlCol="0">
            <a:spAutoFit/>
          </a:bodyPr>
          <a:lstStyle/>
          <a:p>
            <a:pPr algn="ctr"/>
            <a:r>
              <a:rPr lang="en-US" b="1" dirty="0">
                <a:solidFill>
                  <a:schemeClr val="bg1"/>
                </a:solidFill>
              </a:rPr>
              <a:t>Academic 20%</a:t>
            </a:r>
          </a:p>
        </p:txBody>
      </p:sp>
      <p:sp>
        <p:nvSpPr>
          <p:cNvPr id="9" name="TextBox 8">
            <a:extLst>
              <a:ext uri="{FF2B5EF4-FFF2-40B4-BE49-F238E27FC236}">
                <a16:creationId xmlns:a16="http://schemas.microsoft.com/office/drawing/2014/main" id="{BACF61A9-61FE-C948-B6A8-BF7F56F72F61}"/>
              </a:ext>
            </a:extLst>
          </p:cNvPr>
          <p:cNvSpPr txBox="1"/>
          <p:nvPr/>
        </p:nvSpPr>
        <p:spPr>
          <a:xfrm>
            <a:off x="5725633" y="1680921"/>
            <a:ext cx="1105453" cy="646331"/>
          </a:xfrm>
          <a:prstGeom prst="rect">
            <a:avLst/>
          </a:prstGeom>
          <a:noFill/>
        </p:spPr>
        <p:txBody>
          <a:bodyPr wrap="square" rtlCol="0">
            <a:spAutoFit/>
          </a:bodyPr>
          <a:lstStyle/>
          <a:p>
            <a:pPr algn="ctr"/>
            <a:r>
              <a:rPr lang="en-US" b="1" dirty="0">
                <a:solidFill>
                  <a:schemeClr val="bg1"/>
                </a:solidFill>
              </a:rPr>
              <a:t>Other 11%</a:t>
            </a:r>
          </a:p>
        </p:txBody>
      </p:sp>
      <p:sp>
        <p:nvSpPr>
          <p:cNvPr id="10" name="TextBox 9">
            <a:extLst>
              <a:ext uri="{FF2B5EF4-FFF2-40B4-BE49-F238E27FC236}">
                <a16:creationId xmlns:a16="http://schemas.microsoft.com/office/drawing/2014/main" id="{B542D687-59F3-6091-5668-B845983971B2}"/>
              </a:ext>
            </a:extLst>
          </p:cNvPr>
          <p:cNvSpPr txBox="1"/>
          <p:nvPr/>
        </p:nvSpPr>
        <p:spPr>
          <a:xfrm>
            <a:off x="7017490" y="3001299"/>
            <a:ext cx="1105453" cy="646331"/>
          </a:xfrm>
          <a:prstGeom prst="rect">
            <a:avLst/>
          </a:prstGeom>
          <a:noFill/>
        </p:spPr>
        <p:txBody>
          <a:bodyPr wrap="square" rtlCol="0">
            <a:spAutoFit/>
          </a:bodyPr>
          <a:lstStyle/>
          <a:p>
            <a:pPr algn="ctr"/>
            <a:r>
              <a:rPr lang="en-US" b="1" dirty="0">
                <a:solidFill>
                  <a:schemeClr val="bg1"/>
                </a:solidFill>
              </a:rPr>
              <a:t>Private 56%</a:t>
            </a:r>
          </a:p>
        </p:txBody>
      </p:sp>
      <p:sp>
        <p:nvSpPr>
          <p:cNvPr id="11" name="TextBox 10">
            <a:extLst>
              <a:ext uri="{FF2B5EF4-FFF2-40B4-BE49-F238E27FC236}">
                <a16:creationId xmlns:a16="http://schemas.microsoft.com/office/drawing/2014/main" id="{3EFD18DE-553C-DAA9-003B-AB89BAE4B012}"/>
              </a:ext>
            </a:extLst>
          </p:cNvPr>
          <p:cNvSpPr txBox="1"/>
          <p:nvPr/>
        </p:nvSpPr>
        <p:spPr>
          <a:xfrm>
            <a:off x="4401879" y="5977577"/>
            <a:ext cx="4742121" cy="923330"/>
          </a:xfrm>
          <a:prstGeom prst="rect">
            <a:avLst/>
          </a:prstGeom>
          <a:noFill/>
        </p:spPr>
        <p:txBody>
          <a:bodyPr wrap="square" rtlCol="0">
            <a:spAutoFit/>
          </a:bodyPr>
          <a:lstStyle/>
          <a:p>
            <a:r>
              <a:rPr lang="en-US" dirty="0"/>
              <a:t>While I generally prefer to keep font sizes fairly consistent, you can break this rule of thumb if you are trying to make a point.</a:t>
            </a:r>
          </a:p>
        </p:txBody>
      </p:sp>
    </p:spTree>
    <p:extLst>
      <p:ext uri="{BB962C8B-B14F-4D97-AF65-F5344CB8AC3E}">
        <p14:creationId xmlns:p14="http://schemas.microsoft.com/office/powerpoint/2010/main" val="237965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253FC-CAC8-7952-04C0-ADB01DA92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6A1B8-1EEA-F246-D1F1-4F4E8FE80046}"/>
              </a:ext>
            </a:extLst>
          </p:cNvPr>
          <p:cNvSpPr>
            <a:spLocks noGrp="1"/>
          </p:cNvSpPr>
          <p:nvPr>
            <p:ph type="title"/>
          </p:nvPr>
        </p:nvSpPr>
        <p:spPr>
          <a:xfrm>
            <a:off x="628650" y="88676"/>
            <a:ext cx="7886700" cy="1325563"/>
          </a:xfrm>
        </p:spPr>
        <p:txBody>
          <a:bodyPr>
            <a:normAutofit fontScale="90000"/>
          </a:bodyPr>
          <a:lstStyle/>
          <a:p>
            <a:pPr algn="ctr"/>
            <a:r>
              <a:rPr lang="en-US" dirty="0"/>
              <a:t>You could even do something silly and use the font size to emphasize</a:t>
            </a:r>
          </a:p>
        </p:txBody>
      </p:sp>
      <p:pic>
        <p:nvPicPr>
          <p:cNvPr id="3" name="Picture 2">
            <a:extLst>
              <a:ext uri="{FF2B5EF4-FFF2-40B4-BE49-F238E27FC236}">
                <a16:creationId xmlns:a16="http://schemas.microsoft.com/office/drawing/2014/main" id="{098E0861-50E7-A184-6ADD-24F5A909B109}"/>
              </a:ext>
            </a:extLst>
          </p:cNvPr>
          <p:cNvPicPr>
            <a:picLocks noChangeAspect="1"/>
          </p:cNvPicPr>
          <p:nvPr/>
        </p:nvPicPr>
        <p:blipFill>
          <a:blip r:embed="rId3"/>
          <a:stretch>
            <a:fillRect/>
          </a:stretch>
        </p:blipFill>
        <p:spPr>
          <a:xfrm>
            <a:off x="87504" y="1399327"/>
            <a:ext cx="4356905" cy="4989652"/>
          </a:xfrm>
          <a:prstGeom prst="rect">
            <a:avLst/>
          </a:prstGeom>
        </p:spPr>
      </p:pic>
      <p:pic>
        <p:nvPicPr>
          <p:cNvPr id="5" name="Picture 4">
            <a:extLst>
              <a:ext uri="{FF2B5EF4-FFF2-40B4-BE49-F238E27FC236}">
                <a16:creationId xmlns:a16="http://schemas.microsoft.com/office/drawing/2014/main" id="{F220B2F6-6F0D-4519-0CDC-04A2A392A3E5}"/>
              </a:ext>
            </a:extLst>
          </p:cNvPr>
          <p:cNvPicPr>
            <a:picLocks noChangeAspect="1"/>
          </p:cNvPicPr>
          <p:nvPr/>
        </p:nvPicPr>
        <p:blipFill>
          <a:blip r:embed="rId4"/>
          <a:stretch>
            <a:fillRect/>
          </a:stretch>
        </p:blipFill>
        <p:spPr>
          <a:xfrm>
            <a:off x="4572000" y="1399327"/>
            <a:ext cx="4356903" cy="4396632"/>
          </a:xfrm>
          <a:prstGeom prst="rect">
            <a:avLst/>
          </a:prstGeom>
        </p:spPr>
      </p:pic>
      <p:sp>
        <p:nvSpPr>
          <p:cNvPr id="7" name="TextBox 6">
            <a:extLst>
              <a:ext uri="{FF2B5EF4-FFF2-40B4-BE49-F238E27FC236}">
                <a16:creationId xmlns:a16="http://schemas.microsoft.com/office/drawing/2014/main" id="{493A67A4-0C97-8D98-DEB0-81D7DD4CC2DB}"/>
              </a:ext>
            </a:extLst>
          </p:cNvPr>
          <p:cNvSpPr txBox="1"/>
          <p:nvPr/>
        </p:nvSpPr>
        <p:spPr>
          <a:xfrm>
            <a:off x="4785316" y="2616880"/>
            <a:ext cx="1721810" cy="646331"/>
          </a:xfrm>
          <a:prstGeom prst="rect">
            <a:avLst/>
          </a:prstGeom>
          <a:noFill/>
        </p:spPr>
        <p:txBody>
          <a:bodyPr wrap="square" rtlCol="0">
            <a:spAutoFit/>
          </a:bodyPr>
          <a:lstStyle/>
          <a:p>
            <a:pPr algn="ctr"/>
            <a:r>
              <a:rPr lang="en-US" b="1" dirty="0">
                <a:solidFill>
                  <a:schemeClr val="bg1"/>
                </a:solidFill>
              </a:rPr>
              <a:t>Government 13%</a:t>
            </a:r>
          </a:p>
        </p:txBody>
      </p:sp>
      <p:sp>
        <p:nvSpPr>
          <p:cNvPr id="8" name="TextBox 7">
            <a:extLst>
              <a:ext uri="{FF2B5EF4-FFF2-40B4-BE49-F238E27FC236}">
                <a16:creationId xmlns:a16="http://schemas.microsoft.com/office/drawing/2014/main" id="{D27D8204-5FF5-E573-A55C-E97F8767FD64}"/>
              </a:ext>
            </a:extLst>
          </p:cNvPr>
          <p:cNvSpPr txBox="1"/>
          <p:nvPr/>
        </p:nvSpPr>
        <p:spPr>
          <a:xfrm>
            <a:off x="4785316" y="3186526"/>
            <a:ext cx="1935126" cy="954107"/>
          </a:xfrm>
          <a:prstGeom prst="rect">
            <a:avLst/>
          </a:prstGeom>
          <a:noFill/>
        </p:spPr>
        <p:txBody>
          <a:bodyPr wrap="square" rtlCol="0">
            <a:spAutoFit/>
          </a:bodyPr>
          <a:lstStyle/>
          <a:p>
            <a:pPr algn="ctr"/>
            <a:r>
              <a:rPr lang="en-US" sz="2800" b="1" dirty="0">
                <a:solidFill>
                  <a:schemeClr val="bg1"/>
                </a:solidFill>
              </a:rPr>
              <a:t>Academic 20%</a:t>
            </a:r>
          </a:p>
        </p:txBody>
      </p:sp>
      <p:sp>
        <p:nvSpPr>
          <p:cNvPr id="9" name="TextBox 8">
            <a:extLst>
              <a:ext uri="{FF2B5EF4-FFF2-40B4-BE49-F238E27FC236}">
                <a16:creationId xmlns:a16="http://schemas.microsoft.com/office/drawing/2014/main" id="{C673B2A6-D0C7-F308-F3C5-E086FC641D28}"/>
              </a:ext>
            </a:extLst>
          </p:cNvPr>
          <p:cNvSpPr txBox="1"/>
          <p:nvPr/>
        </p:nvSpPr>
        <p:spPr>
          <a:xfrm>
            <a:off x="5885121" y="1811569"/>
            <a:ext cx="781493" cy="553998"/>
          </a:xfrm>
          <a:prstGeom prst="rect">
            <a:avLst/>
          </a:prstGeom>
          <a:noFill/>
        </p:spPr>
        <p:txBody>
          <a:bodyPr wrap="square" rtlCol="0">
            <a:spAutoFit/>
          </a:bodyPr>
          <a:lstStyle/>
          <a:p>
            <a:pPr algn="ctr"/>
            <a:r>
              <a:rPr lang="en-US" sz="1500" b="1" dirty="0">
                <a:solidFill>
                  <a:schemeClr val="bg1"/>
                </a:solidFill>
              </a:rPr>
              <a:t>Other 11%</a:t>
            </a:r>
          </a:p>
        </p:txBody>
      </p:sp>
      <p:sp>
        <p:nvSpPr>
          <p:cNvPr id="10" name="TextBox 9">
            <a:extLst>
              <a:ext uri="{FF2B5EF4-FFF2-40B4-BE49-F238E27FC236}">
                <a16:creationId xmlns:a16="http://schemas.microsoft.com/office/drawing/2014/main" id="{07F87C92-EB81-9CCA-95E0-10BB318C913F}"/>
              </a:ext>
            </a:extLst>
          </p:cNvPr>
          <p:cNvSpPr txBox="1"/>
          <p:nvPr/>
        </p:nvSpPr>
        <p:spPr>
          <a:xfrm>
            <a:off x="6037181" y="2655601"/>
            <a:ext cx="2998380" cy="1569660"/>
          </a:xfrm>
          <a:prstGeom prst="rect">
            <a:avLst/>
          </a:prstGeom>
          <a:noFill/>
        </p:spPr>
        <p:txBody>
          <a:bodyPr wrap="square" rtlCol="0">
            <a:spAutoFit/>
          </a:bodyPr>
          <a:lstStyle/>
          <a:p>
            <a:pPr algn="ctr"/>
            <a:r>
              <a:rPr lang="en-US" sz="4800" b="1" dirty="0">
                <a:solidFill>
                  <a:schemeClr val="bg1"/>
                </a:solidFill>
              </a:rPr>
              <a:t>Private 56%</a:t>
            </a:r>
          </a:p>
        </p:txBody>
      </p:sp>
      <p:sp>
        <p:nvSpPr>
          <p:cNvPr id="4" name="TextBox 3">
            <a:extLst>
              <a:ext uri="{FF2B5EF4-FFF2-40B4-BE49-F238E27FC236}">
                <a16:creationId xmlns:a16="http://schemas.microsoft.com/office/drawing/2014/main" id="{62C104C0-6949-27C5-963B-83299A12D878}"/>
              </a:ext>
            </a:extLst>
          </p:cNvPr>
          <p:cNvSpPr txBox="1"/>
          <p:nvPr/>
        </p:nvSpPr>
        <p:spPr>
          <a:xfrm>
            <a:off x="4552458" y="5903940"/>
            <a:ext cx="4335968" cy="923330"/>
          </a:xfrm>
          <a:prstGeom prst="rect">
            <a:avLst/>
          </a:prstGeom>
          <a:noFill/>
        </p:spPr>
        <p:txBody>
          <a:bodyPr wrap="square" rtlCol="0">
            <a:spAutoFit/>
          </a:bodyPr>
          <a:lstStyle/>
          <a:p>
            <a:r>
              <a:rPr lang="en-US" dirty="0"/>
              <a:t>Font size is used here to emphasize differences in proportion but are not exactly to scale for clarity to the reader.</a:t>
            </a:r>
          </a:p>
        </p:txBody>
      </p:sp>
    </p:spTree>
    <p:extLst>
      <p:ext uri="{BB962C8B-B14F-4D97-AF65-F5344CB8AC3E}">
        <p14:creationId xmlns:p14="http://schemas.microsoft.com/office/powerpoint/2010/main" val="276086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104;p19">
            <a:extLst>
              <a:ext uri="{FF2B5EF4-FFF2-40B4-BE49-F238E27FC236}">
                <a16:creationId xmlns:a16="http://schemas.microsoft.com/office/drawing/2014/main" id="{30603794-FEC7-3CC8-8104-56610928FE9C}"/>
              </a:ext>
            </a:extLst>
          </p:cNvPr>
          <p:cNvPicPr preferRelativeResize="0"/>
          <p:nvPr/>
        </p:nvPicPr>
        <p:blipFill>
          <a:blip r:embed="rId3">
            <a:alphaModFix/>
          </a:blip>
          <a:stretch>
            <a:fillRect/>
          </a:stretch>
        </p:blipFill>
        <p:spPr>
          <a:xfrm>
            <a:off x="-5927" y="573451"/>
            <a:ext cx="4919239" cy="3631181"/>
          </a:xfrm>
          <a:prstGeom prst="rect">
            <a:avLst/>
          </a:prstGeom>
          <a:noFill/>
          <a:ln>
            <a:noFill/>
          </a:ln>
        </p:spPr>
      </p:pic>
      <p:sp>
        <p:nvSpPr>
          <p:cNvPr id="2" name="Title 1">
            <a:extLst>
              <a:ext uri="{FF2B5EF4-FFF2-40B4-BE49-F238E27FC236}">
                <a16:creationId xmlns:a16="http://schemas.microsoft.com/office/drawing/2014/main" id="{D3FF90B4-03F8-B3A3-A614-2B605FF6F0BC}"/>
              </a:ext>
            </a:extLst>
          </p:cNvPr>
          <p:cNvSpPr>
            <a:spLocks noGrp="1"/>
          </p:cNvSpPr>
          <p:nvPr>
            <p:ph type="title"/>
          </p:nvPr>
        </p:nvSpPr>
        <p:spPr>
          <a:xfrm>
            <a:off x="628650" y="1"/>
            <a:ext cx="7886700" cy="708007"/>
          </a:xfrm>
        </p:spPr>
        <p:txBody>
          <a:bodyPr/>
          <a:lstStyle/>
          <a:p>
            <a:pPr algn="ctr"/>
            <a:r>
              <a:rPr lang="en-US" dirty="0"/>
              <a:t>Legends similar for data</a:t>
            </a:r>
          </a:p>
        </p:txBody>
      </p:sp>
      <p:grpSp>
        <p:nvGrpSpPr>
          <p:cNvPr id="12" name="Group 11">
            <a:extLst>
              <a:ext uri="{FF2B5EF4-FFF2-40B4-BE49-F238E27FC236}">
                <a16:creationId xmlns:a16="http://schemas.microsoft.com/office/drawing/2014/main" id="{C4C0980B-0D82-745D-F9D7-83EE8BE92412}"/>
              </a:ext>
            </a:extLst>
          </p:cNvPr>
          <p:cNvGrpSpPr/>
          <p:nvPr/>
        </p:nvGrpSpPr>
        <p:grpSpPr>
          <a:xfrm>
            <a:off x="3732212" y="1338999"/>
            <a:ext cx="5411788" cy="3811587"/>
            <a:chOff x="3762375" y="1902527"/>
            <a:chExt cx="5411788" cy="3811587"/>
          </a:xfrm>
        </p:grpSpPr>
        <p:pic>
          <p:nvPicPr>
            <p:cNvPr id="3" name="Picture 6">
              <a:extLst>
                <a:ext uri="{FF2B5EF4-FFF2-40B4-BE49-F238E27FC236}">
                  <a16:creationId xmlns:a16="http://schemas.microsoft.com/office/drawing/2014/main" id="{B9D6D9C7-A370-7A6E-70F1-FDFA9D5716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550" y="1902527"/>
              <a:ext cx="512445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a:extLst>
                <a:ext uri="{FF2B5EF4-FFF2-40B4-BE49-F238E27FC236}">
                  <a16:creationId xmlns:a16="http://schemas.microsoft.com/office/drawing/2014/main" id="{B32FBFAA-5E9F-5B11-C52C-875E1C607125}"/>
                </a:ext>
              </a:extLst>
            </p:cNvPr>
            <p:cNvSpPr txBox="1">
              <a:spLocks noChangeArrowheads="1"/>
            </p:cNvSpPr>
            <p:nvPr/>
          </p:nvSpPr>
          <p:spPr bwMode="auto">
            <a:xfrm>
              <a:off x="7761288" y="4821939"/>
              <a:ext cx="141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latin typeface="Comic Sans MS" panose="030F0702030302020204" pitchFamily="66" charset="0"/>
                </a:rPr>
                <a:t>Raw data</a:t>
              </a:r>
            </a:p>
          </p:txBody>
        </p:sp>
        <p:sp>
          <p:nvSpPr>
            <p:cNvPr id="5" name="TextBox 7">
              <a:extLst>
                <a:ext uri="{FF2B5EF4-FFF2-40B4-BE49-F238E27FC236}">
                  <a16:creationId xmlns:a16="http://schemas.microsoft.com/office/drawing/2014/main" id="{4FA7D27D-8E73-22C5-23C8-E8B27F083082}"/>
                </a:ext>
              </a:extLst>
            </p:cNvPr>
            <p:cNvSpPr txBox="1">
              <a:spLocks noChangeArrowheads="1"/>
            </p:cNvSpPr>
            <p:nvPr/>
          </p:nvSpPr>
          <p:spPr bwMode="auto">
            <a:xfrm>
              <a:off x="4832350" y="4161539"/>
              <a:ext cx="141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rgbClr val="37A537"/>
                  </a:solidFill>
                  <a:latin typeface="Comic Sans MS" panose="030F0702030302020204" pitchFamily="66" charset="0"/>
                </a:rPr>
                <a:t>Silicon substrate</a:t>
              </a:r>
            </a:p>
          </p:txBody>
        </p:sp>
        <p:sp>
          <p:nvSpPr>
            <p:cNvPr id="6" name="TextBox 8">
              <a:extLst>
                <a:ext uri="{FF2B5EF4-FFF2-40B4-BE49-F238E27FC236}">
                  <a16:creationId xmlns:a16="http://schemas.microsoft.com/office/drawing/2014/main" id="{66CC25CA-C258-FC59-1838-6E1D24240422}"/>
                </a:ext>
              </a:extLst>
            </p:cNvPr>
            <p:cNvSpPr txBox="1">
              <a:spLocks noChangeArrowheads="1"/>
            </p:cNvSpPr>
            <p:nvPr/>
          </p:nvSpPr>
          <p:spPr bwMode="auto">
            <a:xfrm>
              <a:off x="5465763" y="2248602"/>
              <a:ext cx="1412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rgbClr val="247AB6"/>
                  </a:solidFill>
                  <a:latin typeface="Comic Sans MS" panose="030F0702030302020204" pitchFamily="66" charset="0"/>
                </a:rPr>
                <a:t>Highly oxidized device on Si</a:t>
              </a:r>
            </a:p>
          </p:txBody>
        </p:sp>
        <p:sp>
          <p:nvSpPr>
            <p:cNvPr id="7" name="TextBox 9">
              <a:extLst>
                <a:ext uri="{FF2B5EF4-FFF2-40B4-BE49-F238E27FC236}">
                  <a16:creationId xmlns:a16="http://schemas.microsoft.com/office/drawing/2014/main" id="{64589A6C-4D6D-B5CA-D822-1BCB6EDC8C21}"/>
                </a:ext>
              </a:extLst>
            </p:cNvPr>
            <p:cNvSpPr txBox="1">
              <a:spLocks noChangeArrowheads="1"/>
            </p:cNvSpPr>
            <p:nvPr/>
          </p:nvSpPr>
          <p:spPr bwMode="auto">
            <a:xfrm>
              <a:off x="4214813" y="2089852"/>
              <a:ext cx="14144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rgbClr val="FF8316"/>
                  </a:solidFill>
                  <a:latin typeface="Comic Sans MS" panose="030F0702030302020204" pitchFamily="66" charset="0"/>
                </a:rPr>
                <a:t>Less oxidized device on Si</a:t>
              </a:r>
            </a:p>
          </p:txBody>
        </p:sp>
        <p:cxnSp>
          <p:nvCxnSpPr>
            <p:cNvPr id="8" name="Straight Arrow Connector 7">
              <a:extLst>
                <a:ext uri="{FF2B5EF4-FFF2-40B4-BE49-F238E27FC236}">
                  <a16:creationId xmlns:a16="http://schemas.microsoft.com/office/drawing/2014/main" id="{9BC3BB2F-86D1-F16B-9C2C-640FC8F3BED4}"/>
                </a:ext>
              </a:extLst>
            </p:cNvPr>
            <p:cNvCxnSpPr/>
            <p:nvPr/>
          </p:nvCxnSpPr>
          <p:spPr>
            <a:xfrm flipH="1">
              <a:off x="5791200" y="3161414"/>
              <a:ext cx="152400" cy="457200"/>
            </a:xfrm>
            <a:prstGeom prst="straightConnector1">
              <a:avLst/>
            </a:prstGeom>
            <a:ln>
              <a:solidFill>
                <a:srgbClr val="247AB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ABF4D38-B477-5D50-3256-FB217445588E}"/>
                </a:ext>
              </a:extLst>
            </p:cNvPr>
            <p:cNvCxnSpPr/>
            <p:nvPr/>
          </p:nvCxnSpPr>
          <p:spPr>
            <a:xfrm>
              <a:off x="5105400" y="2932814"/>
              <a:ext cx="76200" cy="152400"/>
            </a:xfrm>
            <a:prstGeom prst="straightConnector1">
              <a:avLst/>
            </a:prstGeom>
            <a:ln>
              <a:solidFill>
                <a:srgbClr val="FF831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D84FE29-F186-9325-98D4-C6888118F3D8}"/>
                </a:ext>
              </a:extLst>
            </p:cNvPr>
            <p:cNvSpPr txBox="1"/>
            <p:nvPr/>
          </p:nvSpPr>
          <p:spPr>
            <a:xfrm rot="16200000">
              <a:off x="2804319" y="3206658"/>
              <a:ext cx="2286000" cy="369888"/>
            </a:xfrm>
            <a:prstGeom prst="rect">
              <a:avLst/>
            </a:prstGeom>
            <a:solidFill>
              <a:schemeClr val="bg1"/>
            </a:solidFill>
          </p:spPr>
          <p:txBody>
            <a:bodyPr>
              <a:spAutoFit/>
            </a:bodyPr>
            <a:lstStyle/>
            <a:p>
              <a:pPr>
                <a:defRPr/>
              </a:pPr>
              <a:r>
                <a:rPr lang="en-US" b="1" dirty="0">
                  <a:latin typeface="+mj-lt"/>
                </a:rPr>
                <a:t>Intensity (</a:t>
              </a:r>
              <a:r>
                <a:rPr lang="en-US" b="1" dirty="0" err="1">
                  <a:latin typeface="+mj-lt"/>
                </a:rPr>
                <a:t>a.u</a:t>
              </a:r>
              <a:r>
                <a:rPr lang="en-US" b="1" dirty="0">
                  <a:latin typeface="+mj-lt"/>
                </a:rPr>
                <a:t>.)</a:t>
              </a:r>
            </a:p>
          </p:txBody>
        </p:sp>
        <p:sp>
          <p:nvSpPr>
            <p:cNvPr id="11" name="TextBox 10">
              <a:extLst>
                <a:ext uri="{FF2B5EF4-FFF2-40B4-BE49-F238E27FC236}">
                  <a16:creationId xmlns:a16="http://schemas.microsoft.com/office/drawing/2014/main" id="{B8F92244-A073-6844-583E-D244A003C5E7}"/>
                </a:ext>
              </a:extLst>
            </p:cNvPr>
            <p:cNvSpPr txBox="1"/>
            <p:nvPr/>
          </p:nvSpPr>
          <p:spPr>
            <a:xfrm>
              <a:off x="5562600" y="5344227"/>
              <a:ext cx="2287588" cy="369887"/>
            </a:xfrm>
            <a:prstGeom prst="rect">
              <a:avLst/>
            </a:prstGeom>
            <a:solidFill>
              <a:schemeClr val="bg1"/>
            </a:solidFill>
          </p:spPr>
          <p:txBody>
            <a:bodyPr>
              <a:spAutoFit/>
            </a:bodyPr>
            <a:lstStyle/>
            <a:p>
              <a:pPr>
                <a:defRPr/>
              </a:pPr>
              <a:r>
                <a:rPr lang="en-US" b="1" dirty="0">
                  <a:latin typeface="+mj-lt"/>
                </a:rPr>
                <a:t>Raman Shift (cm</a:t>
              </a:r>
              <a:r>
                <a:rPr lang="en-US" b="1" baseline="30000" dirty="0">
                  <a:latin typeface="+mj-lt"/>
                </a:rPr>
                <a:t>-1</a:t>
              </a:r>
              <a:r>
                <a:rPr lang="en-US" b="1" dirty="0">
                  <a:latin typeface="+mj-lt"/>
                </a:rPr>
                <a:t>)</a:t>
              </a:r>
            </a:p>
          </p:txBody>
        </p:sp>
      </p:grpSp>
      <p:sp>
        <p:nvSpPr>
          <p:cNvPr id="13" name="Rectangle 12">
            <a:extLst>
              <a:ext uri="{FF2B5EF4-FFF2-40B4-BE49-F238E27FC236}">
                <a16:creationId xmlns:a16="http://schemas.microsoft.com/office/drawing/2014/main" id="{EE5916E5-1943-6AA0-A368-A672A117DACD}"/>
              </a:ext>
            </a:extLst>
          </p:cNvPr>
          <p:cNvSpPr/>
          <p:nvPr/>
        </p:nvSpPr>
        <p:spPr>
          <a:xfrm>
            <a:off x="5913437" y="1004591"/>
            <a:ext cx="1593149" cy="511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DCDE157-AD88-734A-B917-64F59509BE7A}"/>
              </a:ext>
            </a:extLst>
          </p:cNvPr>
          <p:cNvSpPr txBox="1"/>
          <p:nvPr/>
        </p:nvSpPr>
        <p:spPr>
          <a:xfrm>
            <a:off x="5319343" y="912796"/>
            <a:ext cx="2789976" cy="646331"/>
          </a:xfrm>
          <a:prstGeom prst="rect">
            <a:avLst/>
          </a:prstGeom>
          <a:noFill/>
        </p:spPr>
        <p:txBody>
          <a:bodyPr wrap="square" rtlCol="0">
            <a:spAutoFit/>
          </a:bodyPr>
          <a:lstStyle/>
          <a:p>
            <a:pPr algn="ctr"/>
            <a:r>
              <a:rPr lang="en-US" dirty="0"/>
              <a:t>Slightly better</a:t>
            </a:r>
          </a:p>
          <a:p>
            <a:pPr algn="ctr"/>
            <a:r>
              <a:rPr lang="en-US" dirty="0"/>
              <a:t>Fine for the lab notebook</a:t>
            </a:r>
          </a:p>
        </p:txBody>
      </p:sp>
      <p:sp>
        <p:nvSpPr>
          <p:cNvPr id="15" name="TextBox 14">
            <a:extLst>
              <a:ext uri="{FF2B5EF4-FFF2-40B4-BE49-F238E27FC236}">
                <a16:creationId xmlns:a16="http://schemas.microsoft.com/office/drawing/2014/main" id="{B5E91499-F96A-F085-0CAF-6973D401C741}"/>
              </a:ext>
            </a:extLst>
          </p:cNvPr>
          <p:cNvSpPr txBox="1"/>
          <p:nvPr/>
        </p:nvSpPr>
        <p:spPr>
          <a:xfrm>
            <a:off x="3732212" y="5123127"/>
            <a:ext cx="5309394" cy="1818447"/>
          </a:xfrm>
          <a:prstGeom prst="rect">
            <a:avLst/>
          </a:prstGeom>
          <a:noFill/>
        </p:spPr>
        <p:txBody>
          <a:bodyPr wrap="square" rtlCol="0">
            <a:spAutoFit/>
          </a:bodyPr>
          <a:lstStyle/>
          <a:p>
            <a:pPr algn="ctr">
              <a:spcAft>
                <a:spcPts val="500"/>
              </a:spcAft>
            </a:pPr>
            <a:r>
              <a:rPr lang="en-US" dirty="0"/>
              <a:t>To make publishable: Bigger numbers, drop gridlines, reverse x axis, subtraction of Si from data, looks like one sample saturated</a:t>
            </a:r>
          </a:p>
          <a:p>
            <a:pPr algn="ctr"/>
            <a:r>
              <a:rPr lang="en-US" dirty="0"/>
              <a:t>Best would be to include this raw data, but then also add the subtraction. Possible have one as an inset. Which depends on if you have anything.</a:t>
            </a:r>
          </a:p>
        </p:txBody>
      </p:sp>
      <p:sp>
        <p:nvSpPr>
          <p:cNvPr id="17" name="TextBox 16">
            <a:extLst>
              <a:ext uri="{FF2B5EF4-FFF2-40B4-BE49-F238E27FC236}">
                <a16:creationId xmlns:a16="http://schemas.microsoft.com/office/drawing/2014/main" id="{656115B2-F365-4BEA-554A-A3AD62970040}"/>
              </a:ext>
            </a:extLst>
          </p:cNvPr>
          <p:cNvSpPr txBox="1"/>
          <p:nvPr/>
        </p:nvSpPr>
        <p:spPr>
          <a:xfrm>
            <a:off x="427886" y="4316417"/>
            <a:ext cx="2789976" cy="1938992"/>
          </a:xfrm>
          <a:prstGeom prst="rect">
            <a:avLst/>
          </a:prstGeom>
          <a:noFill/>
        </p:spPr>
        <p:txBody>
          <a:bodyPr wrap="square" rtlCol="0">
            <a:spAutoFit/>
          </a:bodyPr>
          <a:lstStyle/>
          <a:p>
            <a:pPr algn="ctr"/>
            <a:r>
              <a:rPr lang="en-US" sz="2400" dirty="0"/>
              <a:t>Note: I remove the legend in favor of labeling each set of data near it </a:t>
            </a:r>
            <a:r>
              <a:rPr lang="en-US" sz="2400" b="1" dirty="0"/>
              <a:t>with same color</a:t>
            </a:r>
            <a:r>
              <a:rPr lang="en-US" sz="2400" dirty="0"/>
              <a:t>.</a:t>
            </a:r>
          </a:p>
        </p:txBody>
      </p:sp>
    </p:spTree>
    <p:extLst>
      <p:ext uri="{BB962C8B-B14F-4D97-AF65-F5344CB8AC3E}">
        <p14:creationId xmlns:p14="http://schemas.microsoft.com/office/powerpoint/2010/main" val="219339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49EDD5-B50B-8B1A-7C51-FF700FEA7EEA}"/>
              </a:ext>
            </a:extLst>
          </p:cNvPr>
          <p:cNvPicPr>
            <a:picLocks noChangeAspect="1"/>
          </p:cNvPicPr>
          <p:nvPr/>
        </p:nvPicPr>
        <p:blipFill>
          <a:blip r:embed="rId3"/>
          <a:stretch>
            <a:fillRect/>
          </a:stretch>
        </p:blipFill>
        <p:spPr>
          <a:xfrm>
            <a:off x="0" y="0"/>
            <a:ext cx="5026708" cy="6858000"/>
          </a:xfrm>
          <a:prstGeom prst="rect">
            <a:avLst/>
          </a:prstGeom>
        </p:spPr>
      </p:pic>
      <p:pic>
        <p:nvPicPr>
          <p:cNvPr id="6" name="Picture 5">
            <a:extLst>
              <a:ext uri="{FF2B5EF4-FFF2-40B4-BE49-F238E27FC236}">
                <a16:creationId xmlns:a16="http://schemas.microsoft.com/office/drawing/2014/main" id="{A9E0E84D-9F30-F5A7-F756-BB2D3CF6E953}"/>
              </a:ext>
            </a:extLst>
          </p:cNvPr>
          <p:cNvPicPr>
            <a:picLocks noChangeAspect="1"/>
          </p:cNvPicPr>
          <p:nvPr/>
        </p:nvPicPr>
        <p:blipFill>
          <a:blip r:embed="rId4"/>
          <a:stretch>
            <a:fillRect/>
          </a:stretch>
        </p:blipFill>
        <p:spPr>
          <a:xfrm>
            <a:off x="4062821" y="0"/>
            <a:ext cx="5081179" cy="2209208"/>
          </a:xfrm>
          <a:prstGeom prst="rect">
            <a:avLst/>
          </a:prstGeom>
        </p:spPr>
      </p:pic>
      <p:pic>
        <p:nvPicPr>
          <p:cNvPr id="8" name="Picture 7">
            <a:extLst>
              <a:ext uri="{FF2B5EF4-FFF2-40B4-BE49-F238E27FC236}">
                <a16:creationId xmlns:a16="http://schemas.microsoft.com/office/drawing/2014/main" id="{C016AEAB-BAC0-EB97-F536-04E8C933274C}"/>
              </a:ext>
            </a:extLst>
          </p:cNvPr>
          <p:cNvPicPr>
            <a:picLocks noChangeAspect="1"/>
          </p:cNvPicPr>
          <p:nvPr/>
        </p:nvPicPr>
        <p:blipFill>
          <a:blip r:embed="rId5"/>
          <a:stretch>
            <a:fillRect/>
          </a:stretch>
        </p:blipFill>
        <p:spPr>
          <a:xfrm>
            <a:off x="3972701" y="3054858"/>
            <a:ext cx="5171299" cy="3493066"/>
          </a:xfrm>
          <a:prstGeom prst="rect">
            <a:avLst/>
          </a:prstGeom>
        </p:spPr>
      </p:pic>
    </p:spTree>
    <p:extLst>
      <p:ext uri="{BB962C8B-B14F-4D97-AF65-F5344CB8AC3E}">
        <p14:creationId xmlns:p14="http://schemas.microsoft.com/office/powerpoint/2010/main" val="18531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DB0237-4A13-7323-5B0E-F346C10F950F}"/>
              </a:ext>
            </a:extLst>
          </p:cNvPr>
          <p:cNvPicPr>
            <a:picLocks noChangeAspect="1"/>
          </p:cNvPicPr>
          <p:nvPr/>
        </p:nvPicPr>
        <p:blipFill>
          <a:blip r:embed="rId3"/>
          <a:stretch>
            <a:fillRect/>
          </a:stretch>
        </p:blipFill>
        <p:spPr>
          <a:xfrm>
            <a:off x="0" y="-1"/>
            <a:ext cx="6432698" cy="6515381"/>
          </a:xfrm>
          <a:prstGeom prst="rect">
            <a:avLst/>
          </a:prstGeom>
        </p:spPr>
      </p:pic>
      <p:pic>
        <p:nvPicPr>
          <p:cNvPr id="8" name="Picture 7">
            <a:extLst>
              <a:ext uri="{FF2B5EF4-FFF2-40B4-BE49-F238E27FC236}">
                <a16:creationId xmlns:a16="http://schemas.microsoft.com/office/drawing/2014/main" id="{67222E8D-1EEF-DABA-8502-D41AADF5DAD8}"/>
              </a:ext>
            </a:extLst>
          </p:cNvPr>
          <p:cNvPicPr>
            <a:picLocks noChangeAspect="1"/>
          </p:cNvPicPr>
          <p:nvPr/>
        </p:nvPicPr>
        <p:blipFill>
          <a:blip r:embed="rId4"/>
          <a:stretch>
            <a:fillRect/>
          </a:stretch>
        </p:blipFill>
        <p:spPr>
          <a:xfrm>
            <a:off x="7464057" y="1245191"/>
            <a:ext cx="1530906" cy="1478115"/>
          </a:xfrm>
          <a:prstGeom prst="rect">
            <a:avLst/>
          </a:prstGeom>
        </p:spPr>
      </p:pic>
      <p:pic>
        <p:nvPicPr>
          <p:cNvPr id="10" name="Picture 9">
            <a:extLst>
              <a:ext uri="{FF2B5EF4-FFF2-40B4-BE49-F238E27FC236}">
                <a16:creationId xmlns:a16="http://schemas.microsoft.com/office/drawing/2014/main" id="{DCA23627-9B15-9B72-0A12-CFDFA56191D2}"/>
              </a:ext>
            </a:extLst>
          </p:cNvPr>
          <p:cNvPicPr>
            <a:picLocks noChangeAspect="1"/>
          </p:cNvPicPr>
          <p:nvPr/>
        </p:nvPicPr>
        <p:blipFill>
          <a:blip r:embed="rId5"/>
          <a:stretch>
            <a:fillRect/>
          </a:stretch>
        </p:blipFill>
        <p:spPr>
          <a:xfrm>
            <a:off x="3606064" y="3025731"/>
            <a:ext cx="965936" cy="208340"/>
          </a:xfrm>
          <a:prstGeom prst="rect">
            <a:avLst/>
          </a:prstGeom>
        </p:spPr>
      </p:pic>
      <p:sp>
        <p:nvSpPr>
          <p:cNvPr id="11" name="TextBox 10">
            <a:extLst>
              <a:ext uri="{FF2B5EF4-FFF2-40B4-BE49-F238E27FC236}">
                <a16:creationId xmlns:a16="http://schemas.microsoft.com/office/drawing/2014/main" id="{368C2BA4-DFA4-529B-39AF-9D8C1787AC5D}"/>
              </a:ext>
            </a:extLst>
          </p:cNvPr>
          <p:cNvSpPr txBox="1"/>
          <p:nvPr/>
        </p:nvSpPr>
        <p:spPr>
          <a:xfrm>
            <a:off x="6432698" y="103909"/>
            <a:ext cx="2711302" cy="1569660"/>
          </a:xfrm>
          <a:prstGeom prst="rect">
            <a:avLst/>
          </a:prstGeom>
          <a:noFill/>
        </p:spPr>
        <p:txBody>
          <a:bodyPr wrap="square" rtlCol="0">
            <a:spAutoFit/>
          </a:bodyPr>
          <a:lstStyle/>
          <a:p>
            <a:r>
              <a:rPr lang="en-US" sz="2400" dirty="0"/>
              <a:t>Some of the skills used by employees in the private sector</a:t>
            </a:r>
          </a:p>
        </p:txBody>
      </p:sp>
      <p:sp>
        <p:nvSpPr>
          <p:cNvPr id="12" name="TextBox 11">
            <a:extLst>
              <a:ext uri="{FF2B5EF4-FFF2-40B4-BE49-F238E27FC236}">
                <a16:creationId xmlns:a16="http://schemas.microsoft.com/office/drawing/2014/main" id="{C01F35FF-5501-D482-3905-54FD7F99033E}"/>
              </a:ext>
            </a:extLst>
          </p:cNvPr>
          <p:cNvSpPr txBox="1"/>
          <p:nvPr/>
        </p:nvSpPr>
        <p:spPr>
          <a:xfrm>
            <a:off x="6432698" y="2802151"/>
            <a:ext cx="2876402" cy="830997"/>
          </a:xfrm>
          <a:prstGeom prst="rect">
            <a:avLst/>
          </a:prstGeom>
          <a:noFill/>
        </p:spPr>
        <p:txBody>
          <a:bodyPr wrap="square" rtlCol="0">
            <a:spAutoFit/>
          </a:bodyPr>
          <a:lstStyle/>
          <a:p>
            <a:r>
              <a:rPr lang="en-US" sz="2400" dirty="0"/>
              <a:t>Note how much team work for both!</a:t>
            </a:r>
          </a:p>
        </p:txBody>
      </p:sp>
      <p:sp>
        <p:nvSpPr>
          <p:cNvPr id="13" name="TextBox 12">
            <a:extLst>
              <a:ext uri="{FF2B5EF4-FFF2-40B4-BE49-F238E27FC236}">
                <a16:creationId xmlns:a16="http://schemas.microsoft.com/office/drawing/2014/main" id="{74E844EF-474B-EAAA-709B-E8C61CAD5E51}"/>
              </a:ext>
            </a:extLst>
          </p:cNvPr>
          <p:cNvSpPr txBox="1"/>
          <p:nvPr/>
        </p:nvSpPr>
        <p:spPr>
          <a:xfrm>
            <a:off x="6432698" y="3711993"/>
            <a:ext cx="2876402" cy="1569660"/>
          </a:xfrm>
          <a:prstGeom prst="rect">
            <a:avLst/>
          </a:prstGeom>
          <a:noFill/>
        </p:spPr>
        <p:txBody>
          <a:bodyPr wrap="square" rtlCol="0">
            <a:spAutoFit/>
          </a:bodyPr>
          <a:lstStyle/>
          <a:p>
            <a:r>
              <a:rPr lang="en-US" sz="2400" dirty="0"/>
              <a:t>Also technical writing. That’s just a form of communication!</a:t>
            </a:r>
          </a:p>
        </p:txBody>
      </p:sp>
    </p:spTree>
    <p:extLst>
      <p:ext uri="{BB962C8B-B14F-4D97-AF65-F5344CB8AC3E}">
        <p14:creationId xmlns:p14="http://schemas.microsoft.com/office/powerpoint/2010/main" val="351497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12686</TotalTime>
  <Words>1401</Words>
  <Application>Microsoft Office PowerPoint</Application>
  <PresentationFormat>On-screen Show (4:3)</PresentationFormat>
  <Paragraphs>123</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Comic Sans MS</vt:lpstr>
      <vt:lpstr>Wingdings</vt:lpstr>
      <vt:lpstr>Office Theme</vt:lpstr>
      <vt:lpstr>Sign up for end of semester interviews</vt:lpstr>
      <vt:lpstr>Today’s Goals</vt:lpstr>
      <vt:lpstr>PowerPoint Presentation</vt:lpstr>
      <vt:lpstr>PowerPoint Presentation</vt:lpstr>
      <vt:lpstr>Making a Graphing Point Which is easier to understand?</vt:lpstr>
      <vt:lpstr>You could even do something silly and use the font size to emphasize</vt:lpstr>
      <vt:lpstr>Legends similar for data</vt:lpstr>
      <vt:lpstr>PowerPoint Presentation</vt:lpstr>
      <vt:lpstr>PowerPoint Presentation</vt:lpstr>
      <vt:lpstr>Some nice examples included</vt:lpstr>
      <vt:lpstr>Now we focus more on communication</vt:lpstr>
      <vt:lpstr>I am going to look at your graphs/setups differently than your classmates. I have assisted in helping you think about your stories, so I know what you are trying to communicate. Your peers may not. That’s a useful perspective, because the random paper reader will not know your goal as well.  Thus, peer feedback is ALSO helpful, as it provides a different perspective.  An unbiased opinion is helpful! Part of why working with undergrads is useful.</vt:lpstr>
      <vt:lpstr>Examples of what kinds of guidance you might give</vt:lpstr>
      <vt:lpstr>Practice in getting a figure ready for a paper No, we don’t put this much effort in for every figure in our notebooks, but we do for paper figures.</vt:lpstr>
      <vt:lpstr>PowerPoint Presentation</vt:lpstr>
      <vt:lpstr>To practice: Switch figures with your partner(s)</vt:lpstr>
      <vt:lpstr>Now match up with 1 person NOT in your group.  Let me know if you need help.</vt:lpstr>
      <vt:lpstr>Would you like to work to improve this class? </vt:lpstr>
      <vt:lpstr>Submit your graphs/setups at the end of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Mikel Holcomb</dc:creator>
  <cp:lastModifiedBy>Mikel Holcomb</cp:lastModifiedBy>
  <cp:revision>73</cp:revision>
  <cp:lastPrinted>2025-11-04T15:18:00Z</cp:lastPrinted>
  <dcterms:created xsi:type="dcterms:W3CDTF">2025-10-16T19:03:33Z</dcterms:created>
  <dcterms:modified xsi:type="dcterms:W3CDTF">2025-11-14T19:41:19Z</dcterms:modified>
</cp:coreProperties>
</file>